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57" r:id="rId4"/>
    <p:sldId id="271" r:id="rId5"/>
    <p:sldId id="261" r:id="rId6"/>
    <p:sldId id="269" r:id="rId7"/>
    <p:sldId id="285" r:id="rId8"/>
    <p:sldId id="283" r:id="rId9"/>
    <p:sldId id="286" r:id="rId10"/>
    <p:sldId id="272" r:id="rId11"/>
    <p:sldId id="284" r:id="rId12"/>
    <p:sldId id="282" r:id="rId13"/>
    <p:sldId id="258" r:id="rId14"/>
    <p:sldId id="266" r:id="rId15"/>
    <p:sldId id="277" r:id="rId16"/>
    <p:sldId id="259" r:id="rId17"/>
    <p:sldId id="278" r:id="rId18"/>
    <p:sldId id="263" r:id="rId19"/>
    <p:sldId id="276" r:id="rId20"/>
    <p:sldId id="274" r:id="rId21"/>
    <p:sldId id="273" r:id="rId22"/>
    <p:sldId id="268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Overcrowding</a:t>
          </a:r>
          <a:endParaRPr lang="en-US" dirty="0">
            <a:highlight>
              <a:srgbClr val="FFFF00"/>
            </a:highlight>
          </a:endParaRPr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 dirty="0"/>
            <a:t>Disease Transmission Risk [Hospitals, Public Spaces]</a:t>
          </a:r>
          <a:endParaRPr lang="en-US" dirty="0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 dirty="0"/>
            <a:t>Air Quality Considerations [Closed areas, Shops etc.]</a:t>
          </a:r>
          <a:endParaRPr lang="en-US" dirty="0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 dirty="0"/>
            <a:t>Personal Scheduling</a:t>
          </a:r>
          <a:endParaRPr lang="en-US" dirty="0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Avoid High Traffic Hours or Spaces</a:t>
          </a:r>
          <a:endParaRPr lang="en-US" dirty="0">
            <a:highlight>
              <a:srgbClr val="FFFF00"/>
            </a:highlight>
          </a:endParaRPr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 dirty="0">
              <a:highlight>
                <a:srgbClr val="FFFF00"/>
              </a:highlight>
            </a:rPr>
            <a:t>Ineffective Employee timetables</a:t>
          </a:r>
          <a:endParaRPr lang="en-US" dirty="0">
            <a:highlight>
              <a:srgbClr val="FFFF00"/>
            </a:highlight>
          </a:endParaRPr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50020A5C-4A2A-4962-A4C2-A673C52573C6}" type="presOf" srcId="{B4106EF6-5121-4298-B45D-2C06EB1B4C49}" destId="{8F31E04A-C30B-4408-883B-F1C409F208D5}" srcOrd="0" destOrd="7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8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1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6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 (~25€ each)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Google APIs (~12€ per month)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</a:t>
          </a:r>
          <a:r>
            <a:rPr lang="en-US" b="1" dirty="0"/>
            <a:t>CO</a:t>
          </a:r>
          <a:r>
            <a:rPr lang="en-US" b="1" baseline="-25000" dirty="0"/>
            <a:t>2</a:t>
          </a:r>
          <a:r>
            <a:rPr lang="en-US" dirty="0"/>
            <a:t>, Temperature, Humidity) (~69€)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45D3E0-9B7E-40C4-9A04-34F55846283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A1B141-EC61-43A2-B637-926A8A09310B}">
      <dgm:prSet/>
      <dgm:spPr/>
      <dgm:t>
        <a:bodyPr/>
        <a:lstStyle/>
        <a:p>
          <a:r>
            <a:rPr lang="en-US"/>
            <a:t>A citizen wants to navigate efficiently to a destination of their choice while avoiding overcrowded areas and being aware of the </a:t>
          </a:r>
          <a:r>
            <a:rPr lang="en-US" b="1"/>
            <a:t>air quality</a:t>
          </a:r>
          <a:r>
            <a:rPr lang="en-US"/>
            <a:t> along the way.</a:t>
          </a:r>
        </a:p>
      </dgm:t>
    </dgm:pt>
    <dgm:pt modelId="{799520B8-48C0-4A77-A23D-AB43F17207C0}" type="parTrans" cxnId="{76D77B8D-0B8F-4E57-B5D9-268AF1FDB962}">
      <dgm:prSet/>
      <dgm:spPr/>
      <dgm:t>
        <a:bodyPr/>
        <a:lstStyle/>
        <a:p>
          <a:endParaRPr lang="en-US"/>
        </a:p>
      </dgm:t>
    </dgm:pt>
    <dgm:pt modelId="{CFB994A9-C014-4CAC-B2FD-30A474350AF7}" type="sibTrans" cxnId="{76D77B8D-0B8F-4E57-B5D9-268AF1FDB962}">
      <dgm:prSet/>
      <dgm:spPr/>
      <dgm:t>
        <a:bodyPr/>
        <a:lstStyle/>
        <a:p>
          <a:endParaRPr lang="en-US"/>
        </a:p>
      </dgm:t>
    </dgm:pt>
    <dgm:pt modelId="{9E614715-ABFB-45AB-810E-972A476293C4}">
      <dgm:prSet/>
      <dgm:spPr/>
      <dgm:t>
        <a:bodyPr/>
        <a:lstStyle/>
        <a:p>
          <a:r>
            <a:rPr lang="en-US"/>
            <a:t>By using our service, they receive </a:t>
          </a:r>
          <a:r>
            <a:rPr lang="en-US" b="1"/>
            <a:t>optimized route suggestions</a:t>
          </a:r>
          <a:r>
            <a:rPr lang="en-US"/>
            <a:t> based on real-time crowd data, helping them choose </a:t>
          </a:r>
          <a:r>
            <a:rPr lang="en-US" b="1"/>
            <a:t>less congested and more comfortable paths</a:t>
          </a:r>
          <a:r>
            <a:rPr lang="en-US"/>
            <a:t>. Additionally, they gain access to </a:t>
          </a:r>
          <a:r>
            <a:rPr lang="en-US" b="1"/>
            <a:t>air quality insights</a:t>
          </a:r>
          <a:r>
            <a:rPr lang="en-US"/>
            <a:t> for the areas they pass through, ensuring a healthier and more informed travel experience</a:t>
          </a:r>
        </a:p>
      </dgm:t>
    </dgm:pt>
    <dgm:pt modelId="{CC9D630B-DDAE-43BF-A80F-3AB9F6A8EDB7}" type="parTrans" cxnId="{00DB0CE7-EF37-425A-899C-49ACA6CB1CA1}">
      <dgm:prSet/>
      <dgm:spPr/>
      <dgm:t>
        <a:bodyPr/>
        <a:lstStyle/>
        <a:p>
          <a:endParaRPr lang="en-US"/>
        </a:p>
      </dgm:t>
    </dgm:pt>
    <dgm:pt modelId="{D923E466-BC72-4B9B-867E-8D68662AD2AF}" type="sibTrans" cxnId="{00DB0CE7-EF37-425A-899C-49ACA6CB1CA1}">
      <dgm:prSet/>
      <dgm:spPr/>
      <dgm:t>
        <a:bodyPr/>
        <a:lstStyle/>
        <a:p>
          <a:endParaRPr lang="en-US"/>
        </a:p>
      </dgm:t>
    </dgm:pt>
    <dgm:pt modelId="{46C3C350-7378-4EFB-8D79-BFE95794385C}" type="pres">
      <dgm:prSet presAssocID="{3245D3E0-9B7E-40C4-9A04-34F558462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57772-E061-4057-B50A-40E877A42606}" type="pres">
      <dgm:prSet presAssocID="{30A1B141-EC61-43A2-B637-926A8A09310B}" presName="hierRoot1" presStyleCnt="0"/>
      <dgm:spPr/>
    </dgm:pt>
    <dgm:pt modelId="{D4C1F541-DFA8-412D-8C3E-B5448C7CAF1F}" type="pres">
      <dgm:prSet presAssocID="{30A1B141-EC61-43A2-B637-926A8A09310B}" presName="composite" presStyleCnt="0"/>
      <dgm:spPr/>
    </dgm:pt>
    <dgm:pt modelId="{87111E03-8144-45F1-892E-B28CBD07A9E2}" type="pres">
      <dgm:prSet presAssocID="{30A1B141-EC61-43A2-B637-926A8A09310B}" presName="background" presStyleLbl="node0" presStyleIdx="0" presStyleCnt="2"/>
      <dgm:spPr/>
    </dgm:pt>
    <dgm:pt modelId="{0E5E7304-BF60-4843-8027-B37D0106700E}" type="pres">
      <dgm:prSet presAssocID="{30A1B141-EC61-43A2-B637-926A8A09310B}" presName="text" presStyleLbl="fgAcc0" presStyleIdx="0" presStyleCnt="2">
        <dgm:presLayoutVars>
          <dgm:chPref val="3"/>
        </dgm:presLayoutVars>
      </dgm:prSet>
      <dgm:spPr/>
    </dgm:pt>
    <dgm:pt modelId="{9FDAC91D-1202-42B9-B2B6-B4115CE51E34}" type="pres">
      <dgm:prSet presAssocID="{30A1B141-EC61-43A2-B637-926A8A09310B}" presName="hierChild2" presStyleCnt="0"/>
      <dgm:spPr/>
    </dgm:pt>
    <dgm:pt modelId="{CC0FA5B1-A6B9-4108-A23F-45F60DA8945D}" type="pres">
      <dgm:prSet presAssocID="{9E614715-ABFB-45AB-810E-972A476293C4}" presName="hierRoot1" presStyleCnt="0"/>
      <dgm:spPr/>
    </dgm:pt>
    <dgm:pt modelId="{A7D0D55A-14B6-4603-B71F-77284E177B16}" type="pres">
      <dgm:prSet presAssocID="{9E614715-ABFB-45AB-810E-972A476293C4}" presName="composite" presStyleCnt="0"/>
      <dgm:spPr/>
    </dgm:pt>
    <dgm:pt modelId="{A255B0AB-448E-47CD-AB0A-2846499F47F9}" type="pres">
      <dgm:prSet presAssocID="{9E614715-ABFB-45AB-810E-972A476293C4}" presName="background" presStyleLbl="node0" presStyleIdx="1" presStyleCnt="2"/>
      <dgm:spPr/>
    </dgm:pt>
    <dgm:pt modelId="{550E337D-3C62-4CC4-8425-0E40614A5265}" type="pres">
      <dgm:prSet presAssocID="{9E614715-ABFB-45AB-810E-972A476293C4}" presName="text" presStyleLbl="fgAcc0" presStyleIdx="1" presStyleCnt="2">
        <dgm:presLayoutVars>
          <dgm:chPref val="3"/>
        </dgm:presLayoutVars>
      </dgm:prSet>
      <dgm:spPr/>
    </dgm:pt>
    <dgm:pt modelId="{36D3A613-3CB5-4312-8644-23B9DE5234F9}" type="pres">
      <dgm:prSet presAssocID="{9E614715-ABFB-45AB-810E-972A476293C4}" presName="hierChild2" presStyleCnt="0"/>
      <dgm:spPr/>
    </dgm:pt>
  </dgm:ptLst>
  <dgm:cxnLst>
    <dgm:cxn modelId="{1A7DAC22-EFB1-4029-9FB4-9AB4817A8419}" type="presOf" srcId="{9E614715-ABFB-45AB-810E-972A476293C4}" destId="{550E337D-3C62-4CC4-8425-0E40614A5265}" srcOrd="0" destOrd="0" presId="urn:microsoft.com/office/officeart/2005/8/layout/hierarchy1"/>
    <dgm:cxn modelId="{B8446226-7078-4FAE-A96D-C0E970717C83}" type="presOf" srcId="{3245D3E0-9B7E-40C4-9A04-34F558462838}" destId="{46C3C350-7378-4EFB-8D79-BFE95794385C}" srcOrd="0" destOrd="0" presId="urn:microsoft.com/office/officeart/2005/8/layout/hierarchy1"/>
    <dgm:cxn modelId="{FA53F363-0712-4ECF-A025-B4035BE06099}" type="presOf" srcId="{30A1B141-EC61-43A2-B637-926A8A09310B}" destId="{0E5E7304-BF60-4843-8027-B37D0106700E}" srcOrd="0" destOrd="0" presId="urn:microsoft.com/office/officeart/2005/8/layout/hierarchy1"/>
    <dgm:cxn modelId="{76D77B8D-0B8F-4E57-B5D9-268AF1FDB962}" srcId="{3245D3E0-9B7E-40C4-9A04-34F558462838}" destId="{30A1B141-EC61-43A2-B637-926A8A09310B}" srcOrd="0" destOrd="0" parTransId="{799520B8-48C0-4A77-A23D-AB43F17207C0}" sibTransId="{CFB994A9-C014-4CAC-B2FD-30A474350AF7}"/>
    <dgm:cxn modelId="{00DB0CE7-EF37-425A-899C-49ACA6CB1CA1}" srcId="{3245D3E0-9B7E-40C4-9A04-34F558462838}" destId="{9E614715-ABFB-45AB-810E-972A476293C4}" srcOrd="1" destOrd="0" parTransId="{CC9D630B-DDAE-43BF-A80F-3AB9F6A8EDB7}" sibTransId="{D923E466-BC72-4B9B-867E-8D68662AD2AF}"/>
    <dgm:cxn modelId="{D926017F-8CE7-407E-8996-0F00FF658649}" type="presParOf" srcId="{46C3C350-7378-4EFB-8D79-BFE95794385C}" destId="{A4757772-E061-4057-B50A-40E877A42606}" srcOrd="0" destOrd="0" presId="urn:microsoft.com/office/officeart/2005/8/layout/hierarchy1"/>
    <dgm:cxn modelId="{2A0017CD-1C24-47CF-9DD8-D27E6C696440}" type="presParOf" srcId="{A4757772-E061-4057-B50A-40E877A42606}" destId="{D4C1F541-DFA8-412D-8C3E-B5448C7CAF1F}" srcOrd="0" destOrd="0" presId="urn:microsoft.com/office/officeart/2005/8/layout/hierarchy1"/>
    <dgm:cxn modelId="{EAE4812F-6DC7-4F1D-9E77-FED5A2B4E76D}" type="presParOf" srcId="{D4C1F541-DFA8-412D-8C3E-B5448C7CAF1F}" destId="{87111E03-8144-45F1-892E-B28CBD07A9E2}" srcOrd="0" destOrd="0" presId="urn:microsoft.com/office/officeart/2005/8/layout/hierarchy1"/>
    <dgm:cxn modelId="{89073CC5-D5A9-4FDA-B55A-9A01973FA099}" type="presParOf" srcId="{D4C1F541-DFA8-412D-8C3E-B5448C7CAF1F}" destId="{0E5E7304-BF60-4843-8027-B37D0106700E}" srcOrd="1" destOrd="0" presId="urn:microsoft.com/office/officeart/2005/8/layout/hierarchy1"/>
    <dgm:cxn modelId="{7FF44420-C08C-4BBE-A6BB-33281479E0BB}" type="presParOf" srcId="{A4757772-E061-4057-B50A-40E877A42606}" destId="{9FDAC91D-1202-42B9-B2B6-B4115CE51E34}" srcOrd="1" destOrd="0" presId="urn:microsoft.com/office/officeart/2005/8/layout/hierarchy1"/>
    <dgm:cxn modelId="{F20AE434-5CEF-4AD0-8F8B-4E1D4FB4A513}" type="presParOf" srcId="{46C3C350-7378-4EFB-8D79-BFE95794385C}" destId="{CC0FA5B1-A6B9-4108-A23F-45F60DA8945D}" srcOrd="1" destOrd="0" presId="urn:microsoft.com/office/officeart/2005/8/layout/hierarchy1"/>
    <dgm:cxn modelId="{0E51110D-A03F-4681-BDAF-0DF318CD98DF}" type="presParOf" srcId="{CC0FA5B1-A6B9-4108-A23F-45F60DA8945D}" destId="{A7D0D55A-14B6-4603-B71F-77284E177B16}" srcOrd="0" destOrd="0" presId="urn:microsoft.com/office/officeart/2005/8/layout/hierarchy1"/>
    <dgm:cxn modelId="{65142F9E-BB85-4C57-BB09-F597B0AB311D}" type="presParOf" srcId="{A7D0D55A-14B6-4603-B71F-77284E177B16}" destId="{A255B0AB-448E-47CD-AB0A-2846499F47F9}" srcOrd="0" destOrd="0" presId="urn:microsoft.com/office/officeart/2005/8/layout/hierarchy1"/>
    <dgm:cxn modelId="{F180AADD-1ECF-4344-B754-1AC35E4A16E2}" type="presParOf" srcId="{A7D0D55A-14B6-4603-B71F-77284E177B16}" destId="{550E337D-3C62-4CC4-8425-0E40614A5265}" srcOrd="1" destOrd="0" presId="urn:microsoft.com/office/officeart/2005/8/layout/hierarchy1"/>
    <dgm:cxn modelId="{4DB686B8-33B3-4483-A854-8CD749DA65D4}" type="presParOf" srcId="{CC0FA5B1-A6B9-4108-A23F-45F60DA8945D}" destId="{36D3A613-3CB5-4312-8644-23B9DE5234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 business owner wants to manage employee schedules more efficiently and advertise to the public during peak hours and high-traffic locations. They also want access to </a:t>
          </a:r>
          <a:r>
            <a:rPr lang="en-US" b="1" dirty="0"/>
            <a:t>air quality data</a:t>
          </a:r>
          <a:r>
            <a:rPr lang="en-US" dirty="0"/>
            <a:t> to optimize ventilation for </a:t>
          </a:r>
          <a:r>
            <a:rPr lang="en-US" b="1" dirty="0"/>
            <a:t>better customer and employee satisfaction and experience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access to </a:t>
          </a:r>
          <a:r>
            <a:rPr lang="en-US" b="1" dirty="0"/>
            <a:t>historical, real-time and predictive crowd estimation data</a:t>
          </a:r>
          <a:r>
            <a:rPr lang="en-US" dirty="0"/>
            <a:t>, based on the sensors of their choice. Additionally, they can purchase </a:t>
          </a:r>
          <a:r>
            <a:rPr lang="en-US" b="1" dirty="0"/>
            <a:t>premium access</a:t>
          </a:r>
          <a:r>
            <a:rPr lang="en-US" dirty="0"/>
            <a:t> to the entire sensor network, beyond those located within their own business premises.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Authorities want to </a:t>
          </a:r>
          <a:r>
            <a:rPr lang="en-US" b="1" dirty="0"/>
            <a:t>monitor crowd density and air quality</a:t>
          </a:r>
          <a:r>
            <a:rPr lang="en-US" dirty="0"/>
            <a:t> to improve </a:t>
          </a:r>
          <a:r>
            <a:rPr lang="en-US" b="1" dirty="0"/>
            <a:t>public safety, and citizen well-being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</a:t>
          </a:r>
          <a:r>
            <a:rPr lang="en-US" b="1" dirty="0"/>
            <a:t>historical</a:t>
          </a:r>
          <a:r>
            <a:rPr lang="en-US" dirty="0"/>
            <a:t>, </a:t>
          </a:r>
          <a:r>
            <a:rPr lang="en-US" b="1" dirty="0"/>
            <a:t>real-time and predictive insights</a:t>
          </a:r>
          <a:r>
            <a:rPr lang="en-US" dirty="0"/>
            <a:t> on crowd movement and air quality, helping them </a:t>
          </a:r>
          <a:r>
            <a:rPr lang="en-US" b="1" dirty="0"/>
            <a:t>manage high-traffic areas, and enhance public space efficiency</a:t>
          </a:r>
          <a:r>
            <a:rPr lang="en-US" dirty="0"/>
            <a:t>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569B5F-E94B-447D-8240-2A726364AE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A54DB0-2E7D-4F6F-B1BA-AE1D12DF7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sensor data needs to be organized and processed.</a:t>
          </a:r>
        </a:p>
      </dgm:t>
    </dgm:pt>
    <dgm:pt modelId="{D4477604-E87A-49BD-B3CB-E0F5170DF261}" type="parTrans" cxnId="{BB4E9276-1FCB-4D10-9A24-79E6CAE72270}">
      <dgm:prSet/>
      <dgm:spPr/>
      <dgm:t>
        <a:bodyPr/>
        <a:lstStyle/>
        <a:p>
          <a:endParaRPr lang="en-US"/>
        </a:p>
      </dgm:t>
    </dgm:pt>
    <dgm:pt modelId="{5D34C030-472D-400B-BD8F-D6A721538D30}" type="sibTrans" cxnId="{BB4E9276-1FCB-4D10-9A24-79E6CAE72270}">
      <dgm:prSet/>
      <dgm:spPr/>
      <dgm:t>
        <a:bodyPr/>
        <a:lstStyle/>
        <a:p>
          <a:endParaRPr lang="en-US"/>
        </a:p>
      </dgm:t>
    </dgm:pt>
    <dgm:pt modelId="{A60D1FD5-4995-4E30-AE88-E65A41E11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access point traffic data will be used to estimate the number of people connected to the Local Area Network.</a:t>
          </a:r>
        </a:p>
      </dgm:t>
    </dgm:pt>
    <dgm:pt modelId="{1ECEC2EA-EF5E-41B0-99F9-2C5709052EDB}" type="parTrans" cxnId="{AF2847F8-5525-401E-9F84-89B9DCE34B2F}">
      <dgm:prSet/>
      <dgm:spPr/>
      <dgm:t>
        <a:bodyPr/>
        <a:lstStyle/>
        <a:p>
          <a:endParaRPr lang="en-US"/>
        </a:p>
      </dgm:t>
    </dgm:pt>
    <dgm:pt modelId="{D0087AE7-A380-4E10-90AA-13E841263318}" type="sibTrans" cxnId="{AF2847F8-5525-401E-9F84-89B9DCE34B2F}">
      <dgm:prSet/>
      <dgm:spPr/>
      <dgm:t>
        <a:bodyPr/>
        <a:lstStyle/>
        <a:p>
          <a:endParaRPr lang="en-US"/>
        </a:p>
      </dgm:t>
    </dgm:pt>
    <dgm:pt modelId="{E1154313-E98C-49AE-B8A5-A8173C430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CO2 readings from the climate sensors will be used to determine the rough size of the crowd in a closed space.</a:t>
          </a:r>
        </a:p>
      </dgm:t>
    </dgm:pt>
    <dgm:pt modelId="{093B218E-B4FC-4149-BC70-12E705CE6A9E}" type="parTrans" cxnId="{5406C53F-0BA3-420D-A8FC-277C2B1DDF1F}">
      <dgm:prSet/>
      <dgm:spPr/>
      <dgm:t>
        <a:bodyPr/>
        <a:lstStyle/>
        <a:p>
          <a:endParaRPr lang="en-US"/>
        </a:p>
      </dgm:t>
    </dgm:pt>
    <dgm:pt modelId="{B995312F-F0E9-4FB6-B90B-16F3916B764D}" type="sibTrans" cxnId="{5406C53F-0BA3-420D-A8FC-277C2B1DDF1F}">
      <dgm:prSet/>
      <dgm:spPr/>
      <dgm:t>
        <a:bodyPr/>
        <a:lstStyle/>
        <a:p>
          <a:endParaRPr lang="en-US"/>
        </a:p>
      </dgm:t>
    </dgm:pt>
    <dgm:pt modelId="{86915FDF-B088-40E7-AC89-A50E27C8D0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Live and historic data from Web Scraping Google Maps will be used for live and predictive crowd estimations.</a:t>
          </a:r>
        </a:p>
      </dgm:t>
    </dgm:pt>
    <dgm:pt modelId="{7D9BCEE9-D680-4E8F-ADF0-13859BC1537B}" type="parTrans" cxnId="{97E6FE96-C22E-4DAA-A6A7-626C1CF7A2A2}">
      <dgm:prSet/>
      <dgm:spPr/>
      <dgm:t>
        <a:bodyPr/>
        <a:lstStyle/>
        <a:p>
          <a:endParaRPr lang="en-US"/>
        </a:p>
      </dgm:t>
    </dgm:pt>
    <dgm:pt modelId="{399A48E3-6915-4F06-9C6E-E8C176276A42}" type="sibTrans" cxnId="{97E6FE96-C22E-4DAA-A6A7-626C1CF7A2A2}">
      <dgm:prSet/>
      <dgm:spPr/>
      <dgm:t>
        <a:bodyPr/>
        <a:lstStyle/>
        <a:p>
          <a:endParaRPr lang="en-US"/>
        </a:p>
      </dgm:t>
    </dgm:pt>
    <dgm:pt modelId="{BF7B37CC-0ACD-4912-B3B1-D927A811640F}" type="pres">
      <dgm:prSet presAssocID="{F8569B5F-E94B-447D-8240-2A726364AEE0}" presName="root" presStyleCnt="0">
        <dgm:presLayoutVars>
          <dgm:dir/>
          <dgm:resizeHandles val="exact"/>
        </dgm:presLayoutVars>
      </dgm:prSet>
      <dgm:spPr/>
    </dgm:pt>
    <dgm:pt modelId="{DF4B18E0-0021-442C-8445-1E210EED278F}" type="pres">
      <dgm:prSet presAssocID="{79A54DB0-2E7D-4F6F-B1BA-AE1D12DF7D75}" presName="compNode" presStyleCnt="0"/>
      <dgm:spPr/>
    </dgm:pt>
    <dgm:pt modelId="{22795FF9-A58F-4BED-965B-76991FA5B826}" type="pres">
      <dgm:prSet presAssocID="{79A54DB0-2E7D-4F6F-B1BA-AE1D12DF7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αρωτής"/>
        </a:ext>
      </dgm:extLst>
    </dgm:pt>
    <dgm:pt modelId="{CA0720A0-B0F8-44BF-BDBF-2595B1C3FEEE}" type="pres">
      <dgm:prSet presAssocID="{79A54DB0-2E7D-4F6F-B1BA-AE1D12DF7D75}" presName="spaceRect" presStyleCnt="0"/>
      <dgm:spPr/>
    </dgm:pt>
    <dgm:pt modelId="{FDE77B7D-E230-46AE-8DC1-4631B924BDE9}" type="pres">
      <dgm:prSet presAssocID="{79A54DB0-2E7D-4F6F-B1BA-AE1D12DF7D75}" presName="textRect" presStyleLbl="revTx" presStyleIdx="0" presStyleCnt="4">
        <dgm:presLayoutVars>
          <dgm:chMax val="1"/>
          <dgm:chPref val="1"/>
        </dgm:presLayoutVars>
      </dgm:prSet>
      <dgm:spPr/>
    </dgm:pt>
    <dgm:pt modelId="{C1BE2E66-36BC-43E1-A700-B1921A848F34}" type="pres">
      <dgm:prSet presAssocID="{5D34C030-472D-400B-BD8F-D6A721538D30}" presName="sibTrans" presStyleCnt="0"/>
      <dgm:spPr/>
    </dgm:pt>
    <dgm:pt modelId="{5B422779-0CD9-4985-AC3B-05C80E78408D}" type="pres">
      <dgm:prSet presAssocID="{A60D1FD5-4995-4E30-AE88-E65A41E112B5}" presName="compNode" presStyleCnt="0"/>
      <dgm:spPr/>
    </dgm:pt>
    <dgm:pt modelId="{1666AAFA-85E1-4443-B55B-C49E42A21571}" type="pres">
      <dgm:prSet presAssocID="{A60D1FD5-4995-4E30-AE88-E65A41E112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5674ADF-EF6B-41F9-AA60-D3E5822DAAFF}" type="pres">
      <dgm:prSet presAssocID="{A60D1FD5-4995-4E30-AE88-E65A41E112B5}" presName="spaceRect" presStyleCnt="0"/>
      <dgm:spPr/>
    </dgm:pt>
    <dgm:pt modelId="{BBB5DC1A-FB1B-4F10-ACF2-5299B5EF2D0B}" type="pres">
      <dgm:prSet presAssocID="{A60D1FD5-4995-4E30-AE88-E65A41E112B5}" presName="textRect" presStyleLbl="revTx" presStyleIdx="1" presStyleCnt="4">
        <dgm:presLayoutVars>
          <dgm:chMax val="1"/>
          <dgm:chPref val="1"/>
        </dgm:presLayoutVars>
      </dgm:prSet>
      <dgm:spPr/>
    </dgm:pt>
    <dgm:pt modelId="{02F3D31A-BFF4-4050-8154-194E6337EA4C}" type="pres">
      <dgm:prSet presAssocID="{D0087AE7-A380-4E10-90AA-13E841263318}" presName="sibTrans" presStyleCnt="0"/>
      <dgm:spPr/>
    </dgm:pt>
    <dgm:pt modelId="{A640091B-D68A-4B93-9093-019A0E5C6A84}" type="pres">
      <dgm:prSet presAssocID="{E1154313-E98C-49AE-B8A5-A8173C430D67}" presName="compNode" presStyleCnt="0"/>
      <dgm:spPr/>
    </dgm:pt>
    <dgm:pt modelId="{3BFB5C67-AEC2-4D20-BE73-E27EBA3240AF}" type="pres">
      <dgm:prSet presAssocID="{E1154313-E98C-49AE-B8A5-A8173C430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60F31917-F85C-45BF-9040-A130A792642D}" type="pres">
      <dgm:prSet presAssocID="{E1154313-E98C-49AE-B8A5-A8173C430D67}" presName="spaceRect" presStyleCnt="0"/>
      <dgm:spPr/>
    </dgm:pt>
    <dgm:pt modelId="{51111FE2-25C6-459F-8B20-8224916250CC}" type="pres">
      <dgm:prSet presAssocID="{E1154313-E98C-49AE-B8A5-A8173C430D67}" presName="textRect" presStyleLbl="revTx" presStyleIdx="2" presStyleCnt="4">
        <dgm:presLayoutVars>
          <dgm:chMax val="1"/>
          <dgm:chPref val="1"/>
        </dgm:presLayoutVars>
      </dgm:prSet>
      <dgm:spPr/>
    </dgm:pt>
    <dgm:pt modelId="{5ECA42AF-51CC-4B09-9786-5331E9D0CE2B}" type="pres">
      <dgm:prSet presAssocID="{B995312F-F0E9-4FB6-B90B-16F3916B764D}" presName="sibTrans" presStyleCnt="0"/>
      <dgm:spPr/>
    </dgm:pt>
    <dgm:pt modelId="{0EE38F0F-3DDB-4B46-B773-9D0D1CED156A}" type="pres">
      <dgm:prSet presAssocID="{86915FDF-B088-40E7-AC89-A50E27C8D0D7}" presName="compNode" presStyleCnt="0"/>
      <dgm:spPr/>
    </dgm:pt>
    <dgm:pt modelId="{02F4734F-5BC1-47E7-935F-8376D19DCB41}" type="pres">
      <dgm:prSet presAssocID="{86915FDF-B088-40E7-AC89-A50E27C8D0D7}" presName="iconRect" presStyleLbl="node1" presStyleIdx="3" presStyleCnt="4" custScaleX="86919" custScaleY="915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BA28DE3D-D226-4EF4-92B5-624726E0D967}" type="pres">
      <dgm:prSet presAssocID="{86915FDF-B088-40E7-AC89-A50E27C8D0D7}" presName="spaceRect" presStyleCnt="0"/>
      <dgm:spPr/>
    </dgm:pt>
    <dgm:pt modelId="{1E5504F7-4223-4695-B3E1-D5494D566DCA}" type="pres">
      <dgm:prSet presAssocID="{86915FDF-B088-40E7-AC89-A50E27C8D0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B6262C-2E04-4F96-B767-E87C4FE31003}" type="presOf" srcId="{86915FDF-B088-40E7-AC89-A50E27C8D0D7}" destId="{1E5504F7-4223-4695-B3E1-D5494D566DCA}" srcOrd="0" destOrd="0" presId="urn:microsoft.com/office/officeart/2018/2/layout/IconLabelList"/>
    <dgm:cxn modelId="{5406C53F-0BA3-420D-A8FC-277C2B1DDF1F}" srcId="{F8569B5F-E94B-447D-8240-2A726364AEE0}" destId="{E1154313-E98C-49AE-B8A5-A8173C430D67}" srcOrd="2" destOrd="0" parTransId="{093B218E-B4FC-4149-BC70-12E705CE6A9E}" sibTransId="{B995312F-F0E9-4FB6-B90B-16F3916B764D}"/>
    <dgm:cxn modelId="{68D82746-D314-4C85-AB1E-34E8DD8AD1A2}" type="presOf" srcId="{79A54DB0-2E7D-4F6F-B1BA-AE1D12DF7D75}" destId="{FDE77B7D-E230-46AE-8DC1-4631B924BDE9}" srcOrd="0" destOrd="0" presId="urn:microsoft.com/office/officeart/2018/2/layout/IconLabelList"/>
    <dgm:cxn modelId="{6529D94B-74B8-4438-8E73-9EB9A07C664B}" type="presOf" srcId="{A60D1FD5-4995-4E30-AE88-E65A41E112B5}" destId="{BBB5DC1A-FB1B-4F10-ACF2-5299B5EF2D0B}" srcOrd="0" destOrd="0" presId="urn:microsoft.com/office/officeart/2018/2/layout/IconLabelList"/>
    <dgm:cxn modelId="{BB4E9276-1FCB-4D10-9A24-79E6CAE72270}" srcId="{F8569B5F-E94B-447D-8240-2A726364AEE0}" destId="{79A54DB0-2E7D-4F6F-B1BA-AE1D12DF7D75}" srcOrd="0" destOrd="0" parTransId="{D4477604-E87A-49BD-B3CB-E0F5170DF261}" sibTransId="{5D34C030-472D-400B-BD8F-D6A721538D30}"/>
    <dgm:cxn modelId="{97E6FE96-C22E-4DAA-A6A7-626C1CF7A2A2}" srcId="{F8569B5F-E94B-447D-8240-2A726364AEE0}" destId="{86915FDF-B088-40E7-AC89-A50E27C8D0D7}" srcOrd="3" destOrd="0" parTransId="{7D9BCEE9-D680-4E8F-ADF0-13859BC1537B}" sibTransId="{399A48E3-6915-4F06-9C6E-E8C176276A42}"/>
    <dgm:cxn modelId="{64A2A7B0-2C29-4B73-97D8-A54B64FDC2F1}" type="presOf" srcId="{F8569B5F-E94B-447D-8240-2A726364AEE0}" destId="{BF7B37CC-0ACD-4912-B3B1-D927A811640F}" srcOrd="0" destOrd="0" presId="urn:microsoft.com/office/officeart/2018/2/layout/IconLabelList"/>
    <dgm:cxn modelId="{2B7D89B3-A5BD-43A2-8838-3211B584D1D1}" type="presOf" srcId="{E1154313-E98C-49AE-B8A5-A8173C430D67}" destId="{51111FE2-25C6-459F-8B20-8224916250CC}" srcOrd="0" destOrd="0" presId="urn:microsoft.com/office/officeart/2018/2/layout/IconLabelList"/>
    <dgm:cxn modelId="{AF2847F8-5525-401E-9F84-89B9DCE34B2F}" srcId="{F8569B5F-E94B-447D-8240-2A726364AEE0}" destId="{A60D1FD5-4995-4E30-AE88-E65A41E112B5}" srcOrd="1" destOrd="0" parTransId="{1ECEC2EA-EF5E-41B0-99F9-2C5709052EDB}" sibTransId="{D0087AE7-A380-4E10-90AA-13E841263318}"/>
    <dgm:cxn modelId="{46804063-A91F-4172-B0BC-E91DD79C2AFE}" type="presParOf" srcId="{BF7B37CC-0ACD-4912-B3B1-D927A811640F}" destId="{DF4B18E0-0021-442C-8445-1E210EED278F}" srcOrd="0" destOrd="0" presId="urn:microsoft.com/office/officeart/2018/2/layout/IconLabelList"/>
    <dgm:cxn modelId="{E4B5807E-D9FD-4AF9-90C7-9246A8372C64}" type="presParOf" srcId="{DF4B18E0-0021-442C-8445-1E210EED278F}" destId="{22795FF9-A58F-4BED-965B-76991FA5B826}" srcOrd="0" destOrd="0" presId="urn:microsoft.com/office/officeart/2018/2/layout/IconLabelList"/>
    <dgm:cxn modelId="{C7C3C93C-059F-4FAC-B2ED-3A927ED0A1FF}" type="presParOf" srcId="{DF4B18E0-0021-442C-8445-1E210EED278F}" destId="{CA0720A0-B0F8-44BF-BDBF-2595B1C3FEEE}" srcOrd="1" destOrd="0" presId="urn:microsoft.com/office/officeart/2018/2/layout/IconLabelList"/>
    <dgm:cxn modelId="{61105D92-3AE0-4BB3-BC65-9FC933063B1B}" type="presParOf" srcId="{DF4B18E0-0021-442C-8445-1E210EED278F}" destId="{FDE77B7D-E230-46AE-8DC1-4631B924BDE9}" srcOrd="2" destOrd="0" presId="urn:microsoft.com/office/officeart/2018/2/layout/IconLabelList"/>
    <dgm:cxn modelId="{F8C9CD04-1004-40BF-86B6-CA0439A17F12}" type="presParOf" srcId="{BF7B37CC-0ACD-4912-B3B1-D927A811640F}" destId="{C1BE2E66-36BC-43E1-A700-B1921A848F34}" srcOrd="1" destOrd="0" presId="urn:microsoft.com/office/officeart/2018/2/layout/IconLabelList"/>
    <dgm:cxn modelId="{8CEC9DF3-8DAD-43ED-97A8-A482068E5BA6}" type="presParOf" srcId="{BF7B37CC-0ACD-4912-B3B1-D927A811640F}" destId="{5B422779-0CD9-4985-AC3B-05C80E78408D}" srcOrd="2" destOrd="0" presId="urn:microsoft.com/office/officeart/2018/2/layout/IconLabelList"/>
    <dgm:cxn modelId="{AE69DC76-7529-43A8-9AF0-EE85CD51BAD8}" type="presParOf" srcId="{5B422779-0CD9-4985-AC3B-05C80E78408D}" destId="{1666AAFA-85E1-4443-B55B-C49E42A21571}" srcOrd="0" destOrd="0" presId="urn:microsoft.com/office/officeart/2018/2/layout/IconLabelList"/>
    <dgm:cxn modelId="{1F60A515-F3E9-4A71-9AA4-88F1077BE1AB}" type="presParOf" srcId="{5B422779-0CD9-4985-AC3B-05C80E78408D}" destId="{55674ADF-EF6B-41F9-AA60-D3E5822DAAFF}" srcOrd="1" destOrd="0" presId="urn:microsoft.com/office/officeart/2018/2/layout/IconLabelList"/>
    <dgm:cxn modelId="{B658C9E0-0DDD-44B7-875A-E59BF46C2E08}" type="presParOf" srcId="{5B422779-0CD9-4985-AC3B-05C80E78408D}" destId="{BBB5DC1A-FB1B-4F10-ACF2-5299B5EF2D0B}" srcOrd="2" destOrd="0" presId="urn:microsoft.com/office/officeart/2018/2/layout/IconLabelList"/>
    <dgm:cxn modelId="{212C63D4-3776-4F71-A7A6-D4CF8F69763F}" type="presParOf" srcId="{BF7B37CC-0ACD-4912-B3B1-D927A811640F}" destId="{02F3D31A-BFF4-4050-8154-194E6337EA4C}" srcOrd="3" destOrd="0" presId="urn:microsoft.com/office/officeart/2018/2/layout/IconLabelList"/>
    <dgm:cxn modelId="{E27EA6FA-50C4-41BD-BFD5-83609F9CBCC2}" type="presParOf" srcId="{BF7B37CC-0ACD-4912-B3B1-D927A811640F}" destId="{A640091B-D68A-4B93-9093-019A0E5C6A84}" srcOrd="4" destOrd="0" presId="urn:microsoft.com/office/officeart/2018/2/layout/IconLabelList"/>
    <dgm:cxn modelId="{38BD5B29-DED0-4947-A2E1-59200C1B907E}" type="presParOf" srcId="{A640091B-D68A-4B93-9093-019A0E5C6A84}" destId="{3BFB5C67-AEC2-4D20-BE73-E27EBA3240AF}" srcOrd="0" destOrd="0" presId="urn:microsoft.com/office/officeart/2018/2/layout/IconLabelList"/>
    <dgm:cxn modelId="{FE59249C-9F6A-4602-8836-41AD2CF75716}" type="presParOf" srcId="{A640091B-D68A-4B93-9093-019A0E5C6A84}" destId="{60F31917-F85C-45BF-9040-A130A792642D}" srcOrd="1" destOrd="0" presId="urn:microsoft.com/office/officeart/2018/2/layout/IconLabelList"/>
    <dgm:cxn modelId="{339F2C88-F8AC-40FB-9ED0-942F2EA917FB}" type="presParOf" srcId="{A640091B-D68A-4B93-9093-019A0E5C6A84}" destId="{51111FE2-25C6-459F-8B20-8224916250CC}" srcOrd="2" destOrd="0" presId="urn:microsoft.com/office/officeart/2018/2/layout/IconLabelList"/>
    <dgm:cxn modelId="{D4EADEDC-D9F8-43C3-878D-A3AEBBCECB3F}" type="presParOf" srcId="{BF7B37CC-0ACD-4912-B3B1-D927A811640F}" destId="{5ECA42AF-51CC-4B09-9786-5331E9D0CE2B}" srcOrd="5" destOrd="0" presId="urn:microsoft.com/office/officeart/2018/2/layout/IconLabelList"/>
    <dgm:cxn modelId="{80745193-5C32-4415-A789-69D63247F3CA}" type="presParOf" srcId="{BF7B37CC-0ACD-4912-B3B1-D927A811640F}" destId="{0EE38F0F-3DDB-4B46-B773-9D0D1CED156A}" srcOrd="6" destOrd="0" presId="urn:microsoft.com/office/officeart/2018/2/layout/IconLabelList"/>
    <dgm:cxn modelId="{817CD87D-7E59-41D2-B288-2A70CAB55C93}" type="presParOf" srcId="{0EE38F0F-3DDB-4B46-B773-9D0D1CED156A}" destId="{02F4734F-5BC1-47E7-935F-8376D19DCB41}" srcOrd="0" destOrd="0" presId="urn:microsoft.com/office/officeart/2018/2/layout/IconLabelList"/>
    <dgm:cxn modelId="{49372CA6-CA08-4063-8788-3510892C4779}" type="presParOf" srcId="{0EE38F0F-3DDB-4B46-B773-9D0D1CED156A}" destId="{BA28DE3D-D226-4EF4-92B5-624726E0D967}" srcOrd="1" destOrd="0" presId="urn:microsoft.com/office/officeart/2018/2/layout/IconLabelList"/>
    <dgm:cxn modelId="{0756E74A-A055-4985-AC10-49F2CC3EF566}" type="presParOf" srcId="{0EE38F0F-3DDB-4B46-B773-9D0D1CED156A}" destId="{1E5504F7-4223-4695-B3E1-D5494D566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126B1E08-2E6A-4460-9F5F-003D021807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Scraping: </a:t>
          </a:r>
        </a:p>
        <a:p>
          <a:pPr>
            <a:lnSpc>
              <a:spcPct val="100000"/>
            </a:lnSpc>
          </a:pPr>
          <a:r>
            <a:rPr lang="en-US" dirty="0"/>
            <a:t>Selenium, </a:t>
          </a:r>
          <a:r>
            <a:rPr lang="en-US" dirty="0" err="1"/>
            <a:t>BeatifulSoup</a:t>
          </a:r>
          <a:endParaRPr lang="en-US" dirty="0"/>
        </a:p>
      </dgm:t>
    </dgm:pt>
    <dgm:pt modelId="{389FDC5A-49AF-4B9A-9072-D75DBF72E9E8}" type="parTrans" cxnId="{74C46DBF-59B9-4D88-B375-0168F73E3983}">
      <dgm:prSet/>
      <dgm:spPr/>
      <dgm:t>
        <a:bodyPr/>
        <a:lstStyle/>
        <a:p>
          <a:endParaRPr lang="el-GR"/>
        </a:p>
      </dgm:t>
    </dgm:pt>
    <dgm:pt modelId="{AD14A3EF-89FF-4CE6-8F67-2B3C2B9A9C94}" type="sibTrans" cxnId="{74C46DBF-59B9-4D88-B375-0168F73E398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10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10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10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10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10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10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10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1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10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10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10" custLinFactNeighborX="-667" custLinFactNeighborY="-5519">
        <dgm:presLayoutVars>
          <dgm:chMax val="1"/>
          <dgm:chPref val="1"/>
        </dgm:presLayoutVars>
      </dgm:prSet>
      <dgm:spPr/>
    </dgm:pt>
    <dgm:pt modelId="{AB5D4E7B-C9F3-4679-8611-93954A0EC4FB}" type="pres">
      <dgm:prSet presAssocID="{70CCA7B1-7D7C-40D2-9F02-53878931B35E}" presName="sibTrans" presStyleCnt="0"/>
      <dgm:spPr/>
    </dgm:pt>
    <dgm:pt modelId="{92D8AB1B-0925-43E6-979E-38AB9E8C8F03}" type="pres">
      <dgm:prSet presAssocID="{126B1E08-2E6A-4460-9F5F-003D021807F6}" presName="compNode" presStyleCnt="0"/>
      <dgm:spPr/>
    </dgm:pt>
    <dgm:pt modelId="{98B45419-AFD1-4D28-86D2-4870923F8DE6}" type="pres">
      <dgm:prSet presAssocID="{126B1E08-2E6A-4460-9F5F-003D021807F6}" presName="iconRect" presStyleLbl="node1" presStyleIdx="9" presStyleCnt="10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</dgm:pt>
    <dgm:pt modelId="{1D84B4D0-567F-4063-A8F1-D68119EB1992}" type="pres">
      <dgm:prSet presAssocID="{126B1E08-2E6A-4460-9F5F-003D021807F6}" presName="spaceRect" presStyleCnt="0"/>
      <dgm:spPr/>
    </dgm:pt>
    <dgm:pt modelId="{263129C1-AC57-4C05-A1AB-A0CAC8402FF8}" type="pres">
      <dgm:prSet presAssocID="{126B1E08-2E6A-4460-9F5F-003D021807F6}" presName="textRect" presStyleLbl="revTx" presStyleIdx="9" presStyleCnt="10" custLinFactNeighborX="-667" custLinFactNeighborY="-551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3EDDEA26-BBD3-41C5-8EA7-6D3DC938AB34}" type="presOf" srcId="{126B1E08-2E6A-4460-9F5F-003D021807F6}" destId="{263129C1-AC57-4C05-A1AB-A0CAC8402FF8}" srcOrd="0" destOrd="0" presId="urn:microsoft.com/office/officeart/2018/2/layout/IconLabelList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74C46DBF-59B9-4D88-B375-0168F73E3983}" srcId="{E342B309-7762-4E0D-9703-9E23FACBFD74}" destId="{126B1E08-2E6A-4460-9F5F-003D021807F6}" srcOrd="9" destOrd="0" parTransId="{389FDC5A-49AF-4B9A-9072-D75DBF72E9E8}" sibTransId="{AD14A3EF-89FF-4CE6-8F67-2B3C2B9A9C94}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  <dgm:cxn modelId="{5CE77ED5-127C-4FAA-B4D4-ADD4CE4AA4EF}" type="presParOf" srcId="{233F5537-CE99-4F60-BE84-85832BB86DB1}" destId="{AB5D4E7B-C9F3-4679-8611-93954A0EC4FB}" srcOrd="17" destOrd="0" presId="urn:microsoft.com/office/officeart/2018/2/layout/IconLabelList"/>
    <dgm:cxn modelId="{B42A4D97-B265-4E6B-B365-63A3605972D2}" type="presParOf" srcId="{233F5537-CE99-4F60-BE84-85832BB86DB1}" destId="{92D8AB1B-0925-43E6-979E-38AB9E8C8F03}" srcOrd="18" destOrd="0" presId="urn:microsoft.com/office/officeart/2018/2/layout/IconLabelList"/>
    <dgm:cxn modelId="{5E0C90AE-7F7A-4C62-B2D8-E521B7591649}" type="presParOf" srcId="{92D8AB1B-0925-43E6-979E-38AB9E8C8F03}" destId="{98B45419-AFD1-4D28-86D2-4870923F8DE6}" srcOrd="0" destOrd="0" presId="urn:microsoft.com/office/officeart/2018/2/layout/IconLabelList"/>
    <dgm:cxn modelId="{2791F360-4F95-4585-841A-3D68A46871FA}" type="presParOf" srcId="{92D8AB1B-0925-43E6-979E-38AB9E8C8F03}" destId="{1D84B4D0-567F-4063-A8F1-D68119EB1992}" srcOrd="1" destOrd="0" presId="urn:microsoft.com/office/officeart/2018/2/layout/IconLabelList"/>
    <dgm:cxn modelId="{8A6A26A9-BB4E-437F-B266-122E2CA17E08}" type="presParOf" srcId="{92D8AB1B-0925-43E6-979E-38AB9E8C8F03}" destId="{263129C1-AC57-4C05-A1AB-A0CAC8402FF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5FED83-94AF-4724-A6A6-A6548EEB80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0D8B0-A5CB-46AD-84C9-F31E992AF86E}">
      <dgm:prSet/>
      <dgm:spPr/>
      <dgm:t>
        <a:bodyPr/>
        <a:lstStyle/>
        <a:p>
          <a:r>
            <a:rPr lang="en-US" dirty="0"/>
            <a:t>Live Camera Feeds</a:t>
          </a:r>
        </a:p>
      </dgm:t>
    </dgm:pt>
    <dgm:pt modelId="{BEC92261-A041-47BB-A75F-CE97E5BFBAC3}" type="parTrans" cxnId="{986C3646-29E6-4E51-89A2-2133E6094B99}">
      <dgm:prSet/>
      <dgm:spPr/>
      <dgm:t>
        <a:bodyPr/>
        <a:lstStyle/>
        <a:p>
          <a:endParaRPr lang="en-US"/>
        </a:p>
      </dgm:t>
    </dgm:pt>
    <dgm:pt modelId="{A422C061-58EA-4B7E-8D75-DD3638F85853}" type="sibTrans" cxnId="{986C3646-29E6-4E51-89A2-2133E6094B99}">
      <dgm:prSet/>
      <dgm:spPr/>
      <dgm:t>
        <a:bodyPr/>
        <a:lstStyle/>
        <a:p>
          <a:endParaRPr lang="en-US"/>
        </a:p>
      </dgm:t>
    </dgm:pt>
    <dgm:pt modelId="{945275DC-BB5D-4A83-8FF5-FDDC522F4E49}">
      <dgm:prSet/>
      <dgm:spPr/>
      <dgm:t>
        <a:bodyPr/>
        <a:lstStyle/>
        <a:p>
          <a:r>
            <a:rPr lang="en-US" dirty="0"/>
            <a:t>AI model</a:t>
          </a:r>
        </a:p>
      </dgm:t>
    </dgm:pt>
    <dgm:pt modelId="{16C83CF4-96C0-405A-ADA4-6AE70A90364A}" type="parTrans" cxnId="{A0859813-19FE-447B-86EF-B988D9F16B81}">
      <dgm:prSet/>
      <dgm:spPr/>
      <dgm:t>
        <a:bodyPr/>
        <a:lstStyle/>
        <a:p>
          <a:endParaRPr lang="en-US"/>
        </a:p>
      </dgm:t>
    </dgm:pt>
    <dgm:pt modelId="{2DCC8F89-10F0-49B8-B971-A497DC851206}" type="sibTrans" cxnId="{A0859813-19FE-447B-86EF-B988D9F16B81}">
      <dgm:prSet/>
      <dgm:spPr/>
      <dgm:t>
        <a:bodyPr/>
        <a:lstStyle/>
        <a:p>
          <a:endParaRPr lang="en-US"/>
        </a:p>
      </dgm:t>
    </dgm:pt>
    <dgm:pt modelId="{3CC12D0C-2502-4433-99CD-AE77DA86FF33}">
      <dgm:prSet/>
      <dgm:spPr/>
      <dgm:t>
        <a:bodyPr/>
        <a:lstStyle/>
        <a:p>
          <a:r>
            <a:rPr lang="en-US" dirty="0"/>
            <a:t>Google Places API doesn’t provide crowd density data</a:t>
          </a:r>
        </a:p>
      </dgm:t>
    </dgm:pt>
    <dgm:pt modelId="{4C3778F6-D575-4D58-8ACD-7066920F2F30}" type="parTrans" cxnId="{086BB6B6-ACEC-4AB2-AF02-664F8CC090EA}">
      <dgm:prSet/>
      <dgm:spPr/>
      <dgm:t>
        <a:bodyPr/>
        <a:lstStyle/>
        <a:p>
          <a:endParaRPr lang="en-US"/>
        </a:p>
      </dgm:t>
    </dgm:pt>
    <dgm:pt modelId="{1893770D-96AA-4799-A727-788839B0C44F}" type="sibTrans" cxnId="{086BB6B6-ACEC-4AB2-AF02-664F8CC090EA}">
      <dgm:prSet/>
      <dgm:spPr/>
      <dgm:t>
        <a:bodyPr/>
        <a:lstStyle/>
        <a:p>
          <a:endParaRPr lang="en-US"/>
        </a:p>
      </dgm:t>
    </dgm:pt>
    <dgm:pt modelId="{95139E41-2CF6-4C3C-B6C6-454D117D9904}">
      <dgm:prSet/>
      <dgm:spPr/>
      <dgm:t>
        <a:bodyPr/>
        <a:lstStyle/>
        <a:p>
          <a:r>
            <a:rPr lang="en-US" dirty="0"/>
            <a:t>Time Zone Inconsistency in Data(</a:t>
          </a:r>
          <a:r>
            <a:rPr lang="en-US" dirty="0" err="1"/>
            <a:t>InfluxDB</a:t>
          </a:r>
          <a:r>
            <a:rPr lang="en-US" dirty="0"/>
            <a:t>, JS Date, Local)</a:t>
          </a:r>
        </a:p>
      </dgm:t>
    </dgm:pt>
    <dgm:pt modelId="{29C90047-D05A-4034-ACED-F2BFC412F846}" type="parTrans" cxnId="{21048900-9AAD-4AF4-BF8B-7E6A0D3A1A2A}">
      <dgm:prSet/>
      <dgm:spPr/>
      <dgm:t>
        <a:bodyPr/>
        <a:lstStyle/>
        <a:p>
          <a:endParaRPr lang="en-US"/>
        </a:p>
      </dgm:t>
    </dgm:pt>
    <dgm:pt modelId="{F3E76DFF-9E81-45FC-AAB1-20CF749ADAE7}" type="sibTrans" cxnId="{21048900-9AAD-4AF4-BF8B-7E6A0D3A1A2A}">
      <dgm:prSet/>
      <dgm:spPr/>
      <dgm:t>
        <a:bodyPr/>
        <a:lstStyle/>
        <a:p>
          <a:endParaRPr lang="en-US"/>
        </a:p>
      </dgm:t>
    </dgm:pt>
    <dgm:pt modelId="{F6870CCA-0FBF-472E-85BC-F853987B409E}" type="pres">
      <dgm:prSet presAssocID="{6F5FED83-94AF-4724-A6A6-A6548EEB80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2B7D9-E764-46B3-B9D9-D85EA0DD73D6}" type="pres">
      <dgm:prSet presAssocID="{1D90D8B0-A5CB-46AD-84C9-F31E992AF86E}" presName="hierRoot1" presStyleCnt="0"/>
      <dgm:spPr/>
    </dgm:pt>
    <dgm:pt modelId="{FCE2997E-686D-4FB4-806B-BD9F9B834C10}" type="pres">
      <dgm:prSet presAssocID="{1D90D8B0-A5CB-46AD-84C9-F31E992AF86E}" presName="composite" presStyleCnt="0"/>
      <dgm:spPr/>
    </dgm:pt>
    <dgm:pt modelId="{4577C026-DD02-4692-A950-176CC3465101}" type="pres">
      <dgm:prSet presAssocID="{1D90D8B0-A5CB-46AD-84C9-F31E992AF86E}" presName="background" presStyleLbl="node0" presStyleIdx="0" presStyleCnt="4"/>
      <dgm:spPr/>
    </dgm:pt>
    <dgm:pt modelId="{EA628F55-C5DE-4B0C-83A4-CB518794C0D2}" type="pres">
      <dgm:prSet presAssocID="{1D90D8B0-A5CB-46AD-84C9-F31E992AF86E}" presName="text" presStyleLbl="fgAcc0" presStyleIdx="0" presStyleCnt="4">
        <dgm:presLayoutVars>
          <dgm:chPref val="3"/>
        </dgm:presLayoutVars>
      </dgm:prSet>
      <dgm:spPr/>
    </dgm:pt>
    <dgm:pt modelId="{7D65A9B0-C5B2-4684-8A3E-54D83A3B6479}" type="pres">
      <dgm:prSet presAssocID="{1D90D8B0-A5CB-46AD-84C9-F31E992AF86E}" presName="hierChild2" presStyleCnt="0"/>
      <dgm:spPr/>
    </dgm:pt>
    <dgm:pt modelId="{7AD5E121-F131-4646-AF6F-748D5D5AA107}" type="pres">
      <dgm:prSet presAssocID="{945275DC-BB5D-4A83-8FF5-FDDC522F4E49}" presName="hierRoot1" presStyleCnt="0"/>
      <dgm:spPr/>
    </dgm:pt>
    <dgm:pt modelId="{4B682D40-0B89-4A88-9690-C0155AF4A1B8}" type="pres">
      <dgm:prSet presAssocID="{945275DC-BB5D-4A83-8FF5-FDDC522F4E49}" presName="composite" presStyleCnt="0"/>
      <dgm:spPr/>
    </dgm:pt>
    <dgm:pt modelId="{55998AFA-3BFD-4A87-B296-BAFE90B45397}" type="pres">
      <dgm:prSet presAssocID="{945275DC-BB5D-4A83-8FF5-FDDC522F4E49}" presName="background" presStyleLbl="node0" presStyleIdx="1" presStyleCnt="4"/>
      <dgm:spPr/>
    </dgm:pt>
    <dgm:pt modelId="{8C8A5D5D-7FE5-441E-9D50-B94DA699B578}" type="pres">
      <dgm:prSet presAssocID="{945275DC-BB5D-4A83-8FF5-FDDC522F4E49}" presName="text" presStyleLbl="fgAcc0" presStyleIdx="1" presStyleCnt="4">
        <dgm:presLayoutVars>
          <dgm:chPref val="3"/>
        </dgm:presLayoutVars>
      </dgm:prSet>
      <dgm:spPr/>
    </dgm:pt>
    <dgm:pt modelId="{50EDBA0E-8EF4-44A1-8A16-244E0FC35FBE}" type="pres">
      <dgm:prSet presAssocID="{945275DC-BB5D-4A83-8FF5-FDDC522F4E49}" presName="hierChild2" presStyleCnt="0"/>
      <dgm:spPr/>
    </dgm:pt>
    <dgm:pt modelId="{A58B271B-D9BE-41B9-B3B0-C7A085F10FF4}" type="pres">
      <dgm:prSet presAssocID="{3CC12D0C-2502-4433-99CD-AE77DA86FF33}" presName="hierRoot1" presStyleCnt="0"/>
      <dgm:spPr/>
    </dgm:pt>
    <dgm:pt modelId="{5B09C2DF-362A-4EA4-B274-F0A2192E9D3A}" type="pres">
      <dgm:prSet presAssocID="{3CC12D0C-2502-4433-99CD-AE77DA86FF33}" presName="composite" presStyleCnt="0"/>
      <dgm:spPr/>
    </dgm:pt>
    <dgm:pt modelId="{33A1B255-1166-466D-8238-B034E2A20A2E}" type="pres">
      <dgm:prSet presAssocID="{3CC12D0C-2502-4433-99CD-AE77DA86FF33}" presName="background" presStyleLbl="node0" presStyleIdx="2" presStyleCnt="4"/>
      <dgm:spPr/>
    </dgm:pt>
    <dgm:pt modelId="{1B5B1574-2127-488A-B430-7A99B373639C}" type="pres">
      <dgm:prSet presAssocID="{3CC12D0C-2502-4433-99CD-AE77DA86FF33}" presName="text" presStyleLbl="fgAcc0" presStyleIdx="2" presStyleCnt="4">
        <dgm:presLayoutVars>
          <dgm:chPref val="3"/>
        </dgm:presLayoutVars>
      </dgm:prSet>
      <dgm:spPr/>
    </dgm:pt>
    <dgm:pt modelId="{2CD2F584-67D2-48EF-AAD9-E070EB3C72D0}" type="pres">
      <dgm:prSet presAssocID="{3CC12D0C-2502-4433-99CD-AE77DA86FF33}" presName="hierChild2" presStyleCnt="0"/>
      <dgm:spPr/>
    </dgm:pt>
    <dgm:pt modelId="{017036A1-DBA5-4FA5-9DE9-0F12144FB131}" type="pres">
      <dgm:prSet presAssocID="{95139E41-2CF6-4C3C-B6C6-454D117D9904}" presName="hierRoot1" presStyleCnt="0"/>
      <dgm:spPr/>
    </dgm:pt>
    <dgm:pt modelId="{083B8E97-2F79-476B-B0F1-840D31D6375B}" type="pres">
      <dgm:prSet presAssocID="{95139E41-2CF6-4C3C-B6C6-454D117D9904}" presName="composite" presStyleCnt="0"/>
      <dgm:spPr/>
    </dgm:pt>
    <dgm:pt modelId="{7050E813-C86F-404E-A0BB-4EAD498DE0B7}" type="pres">
      <dgm:prSet presAssocID="{95139E41-2CF6-4C3C-B6C6-454D117D9904}" presName="background" presStyleLbl="node0" presStyleIdx="3" presStyleCnt="4"/>
      <dgm:spPr/>
    </dgm:pt>
    <dgm:pt modelId="{852077FF-3666-4D76-8C02-F61349D3EBAE}" type="pres">
      <dgm:prSet presAssocID="{95139E41-2CF6-4C3C-B6C6-454D117D9904}" presName="text" presStyleLbl="fgAcc0" presStyleIdx="3" presStyleCnt="4">
        <dgm:presLayoutVars>
          <dgm:chPref val="3"/>
        </dgm:presLayoutVars>
      </dgm:prSet>
      <dgm:spPr/>
    </dgm:pt>
    <dgm:pt modelId="{F5743A5E-BCA0-4759-87AB-4FD2BF710593}" type="pres">
      <dgm:prSet presAssocID="{95139E41-2CF6-4C3C-B6C6-454D117D9904}" presName="hierChild2" presStyleCnt="0"/>
      <dgm:spPr/>
    </dgm:pt>
  </dgm:ptLst>
  <dgm:cxnLst>
    <dgm:cxn modelId="{21048900-9AAD-4AF4-BF8B-7E6A0D3A1A2A}" srcId="{6F5FED83-94AF-4724-A6A6-A6548EEB8053}" destId="{95139E41-2CF6-4C3C-B6C6-454D117D9904}" srcOrd="3" destOrd="0" parTransId="{29C90047-D05A-4034-ACED-F2BFC412F846}" sibTransId="{F3E76DFF-9E81-45FC-AAB1-20CF749ADAE7}"/>
    <dgm:cxn modelId="{A0859813-19FE-447B-86EF-B988D9F16B81}" srcId="{6F5FED83-94AF-4724-A6A6-A6548EEB8053}" destId="{945275DC-BB5D-4A83-8FF5-FDDC522F4E49}" srcOrd="1" destOrd="0" parTransId="{16C83CF4-96C0-405A-ADA4-6AE70A90364A}" sibTransId="{2DCC8F89-10F0-49B8-B971-A497DC851206}"/>
    <dgm:cxn modelId="{150F833F-661A-46D1-BD0E-1D3A713A65B0}" type="presOf" srcId="{3CC12D0C-2502-4433-99CD-AE77DA86FF33}" destId="{1B5B1574-2127-488A-B430-7A99B373639C}" srcOrd="0" destOrd="0" presId="urn:microsoft.com/office/officeart/2005/8/layout/hierarchy1"/>
    <dgm:cxn modelId="{2C6BCC5B-2809-4BF4-B763-E427D06BEB4F}" type="presOf" srcId="{95139E41-2CF6-4C3C-B6C6-454D117D9904}" destId="{852077FF-3666-4D76-8C02-F61349D3EBAE}" srcOrd="0" destOrd="0" presId="urn:microsoft.com/office/officeart/2005/8/layout/hierarchy1"/>
    <dgm:cxn modelId="{986C3646-29E6-4E51-89A2-2133E6094B99}" srcId="{6F5FED83-94AF-4724-A6A6-A6548EEB8053}" destId="{1D90D8B0-A5CB-46AD-84C9-F31E992AF86E}" srcOrd="0" destOrd="0" parTransId="{BEC92261-A041-47BB-A75F-CE97E5BFBAC3}" sibTransId="{A422C061-58EA-4B7E-8D75-DD3638F85853}"/>
    <dgm:cxn modelId="{33265972-12F0-437E-A119-A7C0242C900B}" type="presOf" srcId="{1D90D8B0-A5CB-46AD-84C9-F31E992AF86E}" destId="{EA628F55-C5DE-4B0C-83A4-CB518794C0D2}" srcOrd="0" destOrd="0" presId="urn:microsoft.com/office/officeart/2005/8/layout/hierarchy1"/>
    <dgm:cxn modelId="{35560255-9480-463F-AB22-5636277859AA}" type="presOf" srcId="{945275DC-BB5D-4A83-8FF5-FDDC522F4E49}" destId="{8C8A5D5D-7FE5-441E-9D50-B94DA699B578}" srcOrd="0" destOrd="0" presId="urn:microsoft.com/office/officeart/2005/8/layout/hierarchy1"/>
    <dgm:cxn modelId="{2A20F886-4A39-4671-97DB-D87D6D2E6AFE}" type="presOf" srcId="{6F5FED83-94AF-4724-A6A6-A6548EEB8053}" destId="{F6870CCA-0FBF-472E-85BC-F853987B409E}" srcOrd="0" destOrd="0" presId="urn:microsoft.com/office/officeart/2005/8/layout/hierarchy1"/>
    <dgm:cxn modelId="{086BB6B6-ACEC-4AB2-AF02-664F8CC090EA}" srcId="{6F5FED83-94AF-4724-A6A6-A6548EEB8053}" destId="{3CC12D0C-2502-4433-99CD-AE77DA86FF33}" srcOrd="2" destOrd="0" parTransId="{4C3778F6-D575-4D58-8ACD-7066920F2F30}" sibTransId="{1893770D-96AA-4799-A727-788839B0C44F}"/>
    <dgm:cxn modelId="{A03FE32E-C697-4817-A093-DFC691996983}" type="presParOf" srcId="{F6870CCA-0FBF-472E-85BC-F853987B409E}" destId="{4402B7D9-E764-46B3-B9D9-D85EA0DD73D6}" srcOrd="0" destOrd="0" presId="urn:microsoft.com/office/officeart/2005/8/layout/hierarchy1"/>
    <dgm:cxn modelId="{6047BC6F-CC63-4B21-9898-FAE6B55169BB}" type="presParOf" srcId="{4402B7D9-E764-46B3-B9D9-D85EA0DD73D6}" destId="{FCE2997E-686D-4FB4-806B-BD9F9B834C10}" srcOrd="0" destOrd="0" presId="urn:microsoft.com/office/officeart/2005/8/layout/hierarchy1"/>
    <dgm:cxn modelId="{C60209A1-CD68-4F5F-BFB1-75754DF93C5C}" type="presParOf" srcId="{FCE2997E-686D-4FB4-806B-BD9F9B834C10}" destId="{4577C026-DD02-4692-A950-176CC3465101}" srcOrd="0" destOrd="0" presId="urn:microsoft.com/office/officeart/2005/8/layout/hierarchy1"/>
    <dgm:cxn modelId="{0096A70B-89A6-4294-9705-99A13DC23F1D}" type="presParOf" srcId="{FCE2997E-686D-4FB4-806B-BD9F9B834C10}" destId="{EA628F55-C5DE-4B0C-83A4-CB518794C0D2}" srcOrd="1" destOrd="0" presId="urn:microsoft.com/office/officeart/2005/8/layout/hierarchy1"/>
    <dgm:cxn modelId="{FCBDDCF3-D789-4CFD-9518-89A0343879D3}" type="presParOf" srcId="{4402B7D9-E764-46B3-B9D9-D85EA0DD73D6}" destId="{7D65A9B0-C5B2-4684-8A3E-54D83A3B6479}" srcOrd="1" destOrd="0" presId="urn:microsoft.com/office/officeart/2005/8/layout/hierarchy1"/>
    <dgm:cxn modelId="{E6A187F5-D6F9-4DCE-B325-8C751900CD00}" type="presParOf" srcId="{F6870CCA-0FBF-472E-85BC-F853987B409E}" destId="{7AD5E121-F131-4646-AF6F-748D5D5AA107}" srcOrd="1" destOrd="0" presId="urn:microsoft.com/office/officeart/2005/8/layout/hierarchy1"/>
    <dgm:cxn modelId="{9BEDFA0C-4162-48C5-8080-A7DBFBCEE1CE}" type="presParOf" srcId="{7AD5E121-F131-4646-AF6F-748D5D5AA107}" destId="{4B682D40-0B89-4A88-9690-C0155AF4A1B8}" srcOrd="0" destOrd="0" presId="urn:microsoft.com/office/officeart/2005/8/layout/hierarchy1"/>
    <dgm:cxn modelId="{746DF2F8-BFE5-4082-950F-8A3DF12D0D0F}" type="presParOf" srcId="{4B682D40-0B89-4A88-9690-C0155AF4A1B8}" destId="{55998AFA-3BFD-4A87-B296-BAFE90B45397}" srcOrd="0" destOrd="0" presId="urn:microsoft.com/office/officeart/2005/8/layout/hierarchy1"/>
    <dgm:cxn modelId="{C4CE448D-FB7A-4BD9-83A8-9250759C70C1}" type="presParOf" srcId="{4B682D40-0B89-4A88-9690-C0155AF4A1B8}" destId="{8C8A5D5D-7FE5-441E-9D50-B94DA699B578}" srcOrd="1" destOrd="0" presId="urn:microsoft.com/office/officeart/2005/8/layout/hierarchy1"/>
    <dgm:cxn modelId="{51E34922-3637-46D1-8871-1376B2A1F2EF}" type="presParOf" srcId="{7AD5E121-F131-4646-AF6F-748D5D5AA107}" destId="{50EDBA0E-8EF4-44A1-8A16-244E0FC35FBE}" srcOrd="1" destOrd="0" presId="urn:microsoft.com/office/officeart/2005/8/layout/hierarchy1"/>
    <dgm:cxn modelId="{0472913B-0FAA-4DFB-B868-64861B549AB8}" type="presParOf" srcId="{F6870CCA-0FBF-472E-85BC-F853987B409E}" destId="{A58B271B-D9BE-41B9-B3B0-C7A085F10FF4}" srcOrd="2" destOrd="0" presId="urn:microsoft.com/office/officeart/2005/8/layout/hierarchy1"/>
    <dgm:cxn modelId="{00F23EF1-0920-4406-B1BF-B8F071506C9A}" type="presParOf" srcId="{A58B271B-D9BE-41B9-B3B0-C7A085F10FF4}" destId="{5B09C2DF-362A-4EA4-B274-F0A2192E9D3A}" srcOrd="0" destOrd="0" presId="urn:microsoft.com/office/officeart/2005/8/layout/hierarchy1"/>
    <dgm:cxn modelId="{8BA00F06-0700-4B1B-B30D-370CC2A816C6}" type="presParOf" srcId="{5B09C2DF-362A-4EA4-B274-F0A2192E9D3A}" destId="{33A1B255-1166-466D-8238-B034E2A20A2E}" srcOrd="0" destOrd="0" presId="urn:microsoft.com/office/officeart/2005/8/layout/hierarchy1"/>
    <dgm:cxn modelId="{FDD3CB57-219F-43E4-8BA0-62DA9B066E75}" type="presParOf" srcId="{5B09C2DF-362A-4EA4-B274-F0A2192E9D3A}" destId="{1B5B1574-2127-488A-B430-7A99B373639C}" srcOrd="1" destOrd="0" presId="urn:microsoft.com/office/officeart/2005/8/layout/hierarchy1"/>
    <dgm:cxn modelId="{20973162-0418-479F-AE71-9EA41B490DF8}" type="presParOf" srcId="{A58B271B-D9BE-41B9-B3B0-C7A085F10FF4}" destId="{2CD2F584-67D2-48EF-AAD9-E070EB3C72D0}" srcOrd="1" destOrd="0" presId="urn:microsoft.com/office/officeart/2005/8/layout/hierarchy1"/>
    <dgm:cxn modelId="{EB100E3C-AC33-40F7-92FE-3B5A4AE02AFE}" type="presParOf" srcId="{F6870CCA-0FBF-472E-85BC-F853987B409E}" destId="{017036A1-DBA5-4FA5-9DE9-0F12144FB131}" srcOrd="3" destOrd="0" presId="urn:microsoft.com/office/officeart/2005/8/layout/hierarchy1"/>
    <dgm:cxn modelId="{E803CC8F-06F9-4139-92B4-D5DDA7D08768}" type="presParOf" srcId="{017036A1-DBA5-4FA5-9DE9-0F12144FB131}" destId="{083B8E97-2F79-476B-B0F1-840D31D6375B}" srcOrd="0" destOrd="0" presId="urn:microsoft.com/office/officeart/2005/8/layout/hierarchy1"/>
    <dgm:cxn modelId="{398DBD00-D861-4793-8D3C-4A0B60A93B10}" type="presParOf" srcId="{083B8E97-2F79-476B-B0F1-840D31D6375B}" destId="{7050E813-C86F-404E-A0BB-4EAD498DE0B7}" srcOrd="0" destOrd="0" presId="urn:microsoft.com/office/officeart/2005/8/layout/hierarchy1"/>
    <dgm:cxn modelId="{421B7EE3-15EA-42E4-9020-28BF8035719F}" type="presParOf" srcId="{083B8E97-2F79-476B-B0F1-840D31D6375B}" destId="{852077FF-3666-4D76-8C02-F61349D3EBAE}" srcOrd="1" destOrd="0" presId="urn:microsoft.com/office/officeart/2005/8/layout/hierarchy1"/>
    <dgm:cxn modelId="{BAF8581A-A070-41C6-8482-1887843090B5}" type="presParOf" srcId="{017036A1-DBA5-4FA5-9DE9-0F12144FB131}" destId="{F5743A5E-BCA0-4759-87AB-4FD2BF7105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6853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Crowd Monitoring in Public Spaces</a:t>
          </a:r>
          <a:endParaRPr lang="en-US" sz="2700" kern="1200"/>
        </a:p>
      </dsp:txBody>
      <dsp:txXfrm>
        <a:off x="32384" y="100923"/>
        <a:ext cx="6602065" cy="598621"/>
      </dsp:txXfrm>
    </dsp:sp>
    <dsp:sp modelId="{B8B1962A-A21A-46C4-B190-207A3D5CB47E}">
      <dsp:nvSpPr>
        <dsp:cNvPr id="0" name=""/>
        <dsp:cNvSpPr/>
      </dsp:nvSpPr>
      <dsp:spPr>
        <a:xfrm>
          <a:off x="0" y="80968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Problems:</a:t>
          </a:r>
          <a:endParaRPr lang="en-US" sz="2700" kern="1200"/>
        </a:p>
      </dsp:txBody>
      <dsp:txXfrm>
        <a:off x="32384" y="842073"/>
        <a:ext cx="6602065" cy="598621"/>
      </dsp:txXfrm>
    </dsp:sp>
    <dsp:sp modelId="{8F31E04A-C30B-4408-883B-F1C409F208D5}">
      <dsp:nvSpPr>
        <dsp:cNvPr id="0" name=""/>
        <dsp:cNvSpPr/>
      </dsp:nvSpPr>
      <dsp:spPr>
        <a:xfrm>
          <a:off x="0" y="1473080"/>
          <a:ext cx="6666833" cy="391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Overcrowding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Disease Transmission Risk [Hospitals, Public Spaces]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/>
            <a:t>Air Quality Considerations [Closed areas, Shops etc.]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Personal Scheduling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Avoid High Traffic Hours or Spaces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Visit recreational spaces during peak popularity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/>
            <a:t>Resource Management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highlight>
                <a:srgbClr val="FFFF00"/>
              </a:highlight>
            </a:rPr>
            <a:t>Ineffective Employee timetables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Marketing in Public Spaces</a:t>
          </a:r>
          <a:endParaRPr lang="en-US" sz="2100" kern="1200" dirty="0"/>
        </a:p>
      </dsp:txBody>
      <dsp:txXfrm>
        <a:off x="0" y="1473080"/>
        <a:ext cx="6666833" cy="3912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2869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 to traffic in public networks (~25€ each)</a:t>
          </a:r>
        </a:p>
      </dsp:txBody>
      <dsp:txXfrm>
        <a:off x="54373" y="83068"/>
        <a:ext cx="4923502" cy="1005094"/>
      </dsp:txXfrm>
    </dsp:sp>
    <dsp:sp modelId="{E3AF61B6-118D-493F-8686-95B17E4D1126}">
      <dsp:nvSpPr>
        <dsp:cNvPr id="0" name=""/>
        <dsp:cNvSpPr/>
      </dsp:nvSpPr>
      <dsp:spPr>
        <a:xfrm>
          <a:off x="0" y="122317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Google APIs (~12€ per month)</a:t>
          </a:r>
        </a:p>
      </dsp:txBody>
      <dsp:txXfrm>
        <a:off x="54373" y="1277548"/>
        <a:ext cx="4923502" cy="1005094"/>
      </dsp:txXfrm>
    </dsp:sp>
    <dsp:sp modelId="{9EBE49C5-CF95-420A-BFCB-7F46BAF7A38A}">
      <dsp:nvSpPr>
        <dsp:cNvPr id="0" name=""/>
        <dsp:cNvSpPr/>
      </dsp:nvSpPr>
      <dsp:spPr>
        <a:xfrm>
          <a:off x="0" y="241765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Sensors (</a:t>
          </a:r>
          <a:r>
            <a:rPr lang="en-US" sz="2800" b="1" kern="1200" dirty="0"/>
            <a:t>CO</a:t>
          </a:r>
          <a:r>
            <a:rPr lang="en-US" sz="2800" b="1" kern="1200" baseline="-25000" dirty="0"/>
            <a:t>2</a:t>
          </a:r>
          <a:r>
            <a:rPr lang="en-US" sz="2800" kern="1200" dirty="0"/>
            <a:t>, Temperature, Humidity) (~69€)</a:t>
          </a:r>
        </a:p>
      </dsp:txBody>
      <dsp:txXfrm>
        <a:off x="54373" y="2472028"/>
        <a:ext cx="4923502" cy="100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11E03-8144-45F1-892E-B28CBD07A9E2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E7304-BF60-4843-8027-B37D0106700E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citizen wants to navigate efficiently to a destination of their choice while avoiding overcrowded areas and being aware of the </a:t>
          </a:r>
          <a:r>
            <a:rPr lang="en-US" sz="2100" b="1" kern="1200"/>
            <a:t>air quality</a:t>
          </a:r>
          <a:r>
            <a:rPr lang="en-US" sz="2100" kern="1200"/>
            <a:t> along the way.</a:t>
          </a:r>
        </a:p>
      </dsp:txBody>
      <dsp:txXfrm>
        <a:off x="608661" y="692298"/>
        <a:ext cx="4508047" cy="2799040"/>
      </dsp:txXfrm>
    </dsp:sp>
    <dsp:sp modelId="{A255B0AB-448E-47CD-AB0A-2846499F47F9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E337D-3C62-4CC4-8425-0E40614A5265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By using our service, they receive </a:t>
          </a:r>
          <a:r>
            <a:rPr lang="en-US" sz="2100" b="1" kern="1200"/>
            <a:t>optimized route suggestions</a:t>
          </a:r>
          <a:r>
            <a:rPr lang="en-US" sz="2100" kern="1200"/>
            <a:t> based on real-time crowd data, helping them choose </a:t>
          </a:r>
          <a:r>
            <a:rPr lang="en-US" sz="2100" b="1" kern="1200"/>
            <a:t>less congested and more comfortable paths</a:t>
          </a:r>
          <a:r>
            <a:rPr lang="en-US" sz="2100" kern="1200"/>
            <a:t>. Additionally, they gain access to </a:t>
          </a:r>
          <a:r>
            <a:rPr lang="en-US" sz="2100" b="1" kern="1200"/>
            <a:t>air quality insights</a:t>
          </a:r>
          <a:r>
            <a:rPr lang="en-US" sz="2100" kern="1200"/>
            <a:t> for the areas they pass through, ensuring a healthier and more informed travel experience</a:t>
          </a:r>
        </a:p>
      </dsp:txBody>
      <dsp:txXfrm>
        <a:off x="6331365" y="6922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business owner wants to manage employee schedules more efficiently and advertise to the public during peak hours and high-traffic locations. They also want access to </a:t>
          </a:r>
          <a:r>
            <a:rPr lang="en-US" sz="2100" b="1" kern="1200" dirty="0"/>
            <a:t>air quality data</a:t>
          </a:r>
          <a:r>
            <a:rPr lang="en-US" sz="2100" kern="1200" dirty="0"/>
            <a:t> to optimize ventilation for </a:t>
          </a:r>
          <a:r>
            <a:rPr lang="en-US" sz="2100" b="1" kern="1200" dirty="0"/>
            <a:t>better customer and employee satisfaction and experience</a:t>
          </a:r>
          <a:r>
            <a:rPr lang="en-US" sz="21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By using our service, they gain access to </a:t>
          </a:r>
          <a:r>
            <a:rPr lang="en-US" sz="2100" b="1" kern="1200" dirty="0"/>
            <a:t>historical, real-time and predictive crowd estimation data</a:t>
          </a:r>
          <a:r>
            <a:rPr lang="en-US" sz="2100" kern="1200" dirty="0"/>
            <a:t>, based on the sensors of their choice. Additionally, they can purchase </a:t>
          </a:r>
          <a:r>
            <a:rPr lang="en-US" sz="2100" b="1" kern="1200" dirty="0"/>
            <a:t>premium access</a:t>
          </a:r>
          <a:r>
            <a:rPr lang="en-US" sz="2100" kern="1200" dirty="0"/>
            <a:t> to the entire sensor network, beyond those located within their own business premises.</a:t>
          </a:r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Authorities want to </a:t>
          </a:r>
          <a:r>
            <a:rPr lang="en-US" sz="2600" b="1" kern="1200" dirty="0"/>
            <a:t>monitor crowd density and air quality</a:t>
          </a:r>
          <a:r>
            <a:rPr lang="en-US" sz="2600" kern="1200" dirty="0"/>
            <a:t> to improve </a:t>
          </a:r>
          <a:r>
            <a:rPr lang="en-US" sz="2600" b="1" kern="1200" dirty="0"/>
            <a:t>public safety, and citizen well-being</a:t>
          </a:r>
          <a:r>
            <a:rPr lang="en-US" sz="26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By using our service, they gain </a:t>
          </a:r>
          <a:r>
            <a:rPr lang="en-US" sz="2600" b="1" kern="1200" dirty="0"/>
            <a:t>historical</a:t>
          </a:r>
          <a:r>
            <a:rPr lang="en-US" sz="2600" kern="1200" dirty="0"/>
            <a:t>, </a:t>
          </a:r>
          <a:r>
            <a:rPr lang="en-US" sz="2600" b="1" kern="1200" dirty="0"/>
            <a:t>real-time and predictive insights</a:t>
          </a:r>
          <a:r>
            <a:rPr lang="en-US" sz="2600" kern="1200" dirty="0"/>
            <a:t> on crowd movement and air quality, helping them </a:t>
          </a:r>
          <a:r>
            <a:rPr lang="en-US" sz="2600" b="1" kern="1200" dirty="0"/>
            <a:t>manage high-traffic areas, and enhance public space efficiency</a:t>
          </a:r>
          <a:r>
            <a:rPr lang="en-US" sz="2600" kern="1200" dirty="0"/>
            <a:t>.</a:t>
          </a:r>
        </a:p>
      </dsp:txBody>
      <dsp:txXfrm>
        <a:off x="6331365" y="692298"/>
        <a:ext cx="4508047" cy="2799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5FF9-A58F-4BED-965B-76991FA5B826}">
      <dsp:nvSpPr>
        <dsp:cNvPr id="0" name=""/>
        <dsp:cNvSpPr/>
      </dsp:nvSpPr>
      <dsp:spPr>
        <a:xfrm>
          <a:off x="893068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7B7D-E230-46AE-8DC1-4631B924BDE9}">
      <dsp:nvSpPr>
        <dsp:cNvPr id="0" name=""/>
        <dsp:cNvSpPr/>
      </dsp:nvSpPr>
      <dsp:spPr>
        <a:xfrm>
          <a:off x="234757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sensor data needs to be organized and processed.</a:t>
          </a:r>
        </a:p>
      </dsp:txBody>
      <dsp:txXfrm>
        <a:off x="234757" y="2570088"/>
        <a:ext cx="2393857" cy="765000"/>
      </dsp:txXfrm>
    </dsp:sp>
    <dsp:sp modelId="{1666AAFA-85E1-4443-B55B-C49E42A21571}">
      <dsp:nvSpPr>
        <dsp:cNvPr id="0" name=""/>
        <dsp:cNvSpPr/>
      </dsp:nvSpPr>
      <dsp:spPr>
        <a:xfrm>
          <a:off x="3705851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5DC1A-FB1B-4F10-ACF2-5299B5EF2D0B}">
      <dsp:nvSpPr>
        <dsp:cNvPr id="0" name=""/>
        <dsp:cNvSpPr/>
      </dsp:nvSpPr>
      <dsp:spPr>
        <a:xfrm>
          <a:off x="3047540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access point traffic data will be used to estimate the number of people connected to the Local Area Network.</a:t>
          </a:r>
        </a:p>
      </dsp:txBody>
      <dsp:txXfrm>
        <a:off x="3047540" y="2570088"/>
        <a:ext cx="2393857" cy="765000"/>
      </dsp:txXfrm>
    </dsp:sp>
    <dsp:sp modelId="{3BFB5C67-AEC2-4D20-BE73-E27EBA3240AF}">
      <dsp:nvSpPr>
        <dsp:cNvPr id="0" name=""/>
        <dsp:cNvSpPr/>
      </dsp:nvSpPr>
      <dsp:spPr>
        <a:xfrm>
          <a:off x="6518633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1FE2-25C6-459F-8B20-8224916250CC}">
      <dsp:nvSpPr>
        <dsp:cNvPr id="0" name=""/>
        <dsp:cNvSpPr/>
      </dsp:nvSpPr>
      <dsp:spPr>
        <a:xfrm>
          <a:off x="5860323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CO2 readings from the climate sensors will be used to determine the rough size of the crowd in a closed space.</a:t>
          </a:r>
        </a:p>
      </dsp:txBody>
      <dsp:txXfrm>
        <a:off x="5860323" y="2570088"/>
        <a:ext cx="2393857" cy="765000"/>
      </dsp:txXfrm>
    </dsp:sp>
    <dsp:sp modelId="{02F4734F-5BC1-47E7-935F-8376D19DCB41}">
      <dsp:nvSpPr>
        <dsp:cNvPr id="0" name=""/>
        <dsp:cNvSpPr/>
      </dsp:nvSpPr>
      <dsp:spPr>
        <a:xfrm>
          <a:off x="9401873" y="1189861"/>
          <a:ext cx="936322" cy="986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04F7-4223-4695-B3E1-D5494D566DCA}">
      <dsp:nvSpPr>
        <dsp:cNvPr id="0" name=""/>
        <dsp:cNvSpPr/>
      </dsp:nvSpPr>
      <dsp:spPr>
        <a:xfrm>
          <a:off x="8673105" y="2547431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and historic data from Web Scraping Google Maps will be used for live and predictive crowd estimations.</a:t>
          </a:r>
        </a:p>
      </dsp:txBody>
      <dsp:txXfrm>
        <a:off x="8673105" y="2547431"/>
        <a:ext cx="2393857" cy="76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270617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2329128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2329128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434990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3940163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data* </a:t>
          </a:r>
        </a:p>
      </dsp:txBody>
      <dsp:txXfrm>
        <a:off x="3940163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5993622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5607426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5607426" y="3106081"/>
        <a:ext cx="1371093" cy="548437"/>
      </dsp:txXfrm>
    </dsp:sp>
    <dsp:sp modelId="{98B45419-AFD1-4D28-86D2-4870923F8DE6}">
      <dsp:nvSpPr>
        <dsp:cNvPr id="0" name=""/>
        <dsp:cNvSpPr/>
      </dsp:nvSpPr>
      <dsp:spPr>
        <a:xfrm>
          <a:off x="760465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29C1-AC57-4C05-A1AB-A0CAC8402FF8}">
      <dsp:nvSpPr>
        <dsp:cNvPr id="0" name=""/>
        <dsp:cNvSpPr/>
      </dsp:nvSpPr>
      <dsp:spPr>
        <a:xfrm>
          <a:off x="7218462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Scraping: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Selenium, </a:t>
          </a:r>
          <a:r>
            <a:rPr lang="en-US" sz="1100" kern="1200" dirty="0" err="1"/>
            <a:t>BeatifulSoup</a:t>
          </a:r>
          <a:endParaRPr lang="en-US" sz="1100" kern="1200" dirty="0"/>
        </a:p>
      </dsp:txBody>
      <dsp:txXfrm>
        <a:off x="7218462" y="3106081"/>
        <a:ext cx="1371093" cy="5484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C026-DD02-4692-A950-176CC3465101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28F55-C5DE-4B0C-83A4-CB518794C0D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Live Camera Feeds</a:t>
          </a:r>
        </a:p>
      </dsp:txBody>
      <dsp:txXfrm>
        <a:off x="299702" y="1282093"/>
        <a:ext cx="2200851" cy="1366505"/>
      </dsp:txXfrm>
    </dsp:sp>
    <dsp:sp modelId="{55998AFA-3BFD-4A87-B296-BAFE90B4539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5D5D-7FE5-441E-9D50-B94DA699B578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 model</a:t>
          </a:r>
        </a:p>
      </dsp:txBody>
      <dsp:txXfrm>
        <a:off x="3093555" y="1282093"/>
        <a:ext cx="2200851" cy="1366505"/>
      </dsp:txXfrm>
    </dsp:sp>
    <dsp:sp modelId="{33A1B255-1166-466D-8238-B034E2A20A2E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B1574-2127-488A-B430-7A99B373639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Places API doesn’t provide crowd density data</a:t>
          </a:r>
        </a:p>
      </dsp:txBody>
      <dsp:txXfrm>
        <a:off x="5887408" y="1282093"/>
        <a:ext cx="2200851" cy="1366505"/>
      </dsp:txXfrm>
    </dsp:sp>
    <dsp:sp modelId="{7050E813-C86F-404E-A0BB-4EAD498DE0B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77FF-3666-4D76-8C02-F61349D3EBA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Zone Inconsistency in Data(</a:t>
          </a:r>
          <a:r>
            <a:rPr lang="en-US" sz="2100" kern="1200" dirty="0" err="1"/>
            <a:t>InfluxDB</a:t>
          </a:r>
          <a:r>
            <a:rPr lang="en-US" sz="2100" kern="1200" dirty="0"/>
            <a:t>, JS Date, Local)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33.3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7627 0,'-7612'3713,"7598"-3706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49.594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788 1,'-786'7480,"784"-7463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06.857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3587,'694'-3570,"-691"3553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17.57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702 1,'-701'806,"777"-894,-65 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κοστος</a:t>
            </a:r>
            <a:r>
              <a:rPr lang="el-GR" dirty="0"/>
              <a:t> των </a:t>
            </a:r>
            <a:r>
              <a:rPr lang="en-US" dirty="0"/>
              <a:t>google </a:t>
            </a:r>
            <a:r>
              <a:rPr lang="en-US" dirty="0" err="1"/>
              <a:t>apis</a:t>
            </a:r>
            <a:r>
              <a:rPr lang="en-US" dirty="0"/>
              <a:t> </a:t>
            </a:r>
            <a:r>
              <a:rPr lang="el-GR" dirty="0" err="1"/>
              <a:t>βγηκε</a:t>
            </a:r>
            <a:r>
              <a:rPr lang="el-GR" dirty="0"/>
              <a:t> </a:t>
            </a:r>
            <a:r>
              <a:rPr lang="el-GR" dirty="0" err="1"/>
              <a:t>εμπειρικα</a:t>
            </a:r>
            <a:r>
              <a:rPr lang="el-GR" dirty="0"/>
              <a:t> με </a:t>
            </a:r>
            <a:r>
              <a:rPr lang="el-GR" dirty="0" err="1"/>
              <a:t>βαση</a:t>
            </a:r>
            <a:r>
              <a:rPr lang="el-GR" dirty="0"/>
              <a:t> την </a:t>
            </a:r>
            <a:r>
              <a:rPr lang="el-GR" dirty="0" err="1"/>
              <a:t>χρηση</a:t>
            </a:r>
            <a:r>
              <a:rPr lang="en-US" dirty="0"/>
              <a:t> </a:t>
            </a:r>
            <a:r>
              <a:rPr lang="el-GR" dirty="0"/>
              <a:t>του </a:t>
            </a:r>
            <a:r>
              <a:rPr lang="el-GR" dirty="0" err="1"/>
              <a:t>εκαστοτε</a:t>
            </a:r>
            <a:r>
              <a:rPr lang="el-GR" dirty="0"/>
              <a:t> </a:t>
            </a:r>
            <a:r>
              <a:rPr lang="en-US" dirty="0"/>
              <a:t>API</a:t>
            </a:r>
            <a:r>
              <a:rPr lang="el-GR" dirty="0"/>
              <a:t> στο </a:t>
            </a:r>
            <a:r>
              <a:rPr lang="en-US" dirty="0"/>
              <a:t>development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268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Points Readings indicating Crowd Density </a:t>
            </a:r>
          </a:p>
          <a:p>
            <a:r>
              <a:rPr lang="en-US" dirty="0"/>
              <a:t>and Co2 levels translated into Crowd Density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189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to all sensors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martcity.patras.gr/map?typeId=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github.com/smart-data-models/dataModel.OCF/tree/master/Measurement*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piqulos/Project_IoT" TargetMode="External"/><Relationship Id="rId2" Type="http://schemas.openxmlformats.org/officeDocument/2006/relationships/hyperlink" Target="https://youtu.be/0GJYFtE6fGQ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tsovolos.gr/computing/networking/switches-access-points/215768-tp-link-access-point-tl-wa801n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mclimate.eu/products/mclimate-co2-sensor-notifier-lorawan?variant=47859023806796" TargetMode="Externa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mapsplatform.google.com/pricing/?utm_experiment=13102152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s://developers.google.com/maps/documentation/places/web-service/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 </a:t>
            </a:r>
            <a:r>
              <a:rPr lang="en-US" dirty="0"/>
              <a:t>TEAM 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CF26-A132-583E-BC91-1475EC7E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945EE7-CB04-77EF-E567-41F453CF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E6ADE-1F8C-CC02-8831-E2B79EDC3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A61-DB67-693F-82A8-3333556E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44EAD-E936-D583-E314-4979C7EF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141BC-D6C7-00EC-633E-8AE3AA2E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1240-AF88-33DE-E89D-CF5F9F4A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9EE49-FA0B-7ECC-8096-3015BFDC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383" y="1134543"/>
            <a:ext cx="11434267" cy="5424712"/>
          </a:xfrm>
        </p:spPr>
      </p:pic>
    </p:spTree>
    <p:extLst>
      <p:ext uri="{BB962C8B-B14F-4D97-AF65-F5344CB8AC3E}">
        <p14:creationId xmlns:p14="http://schemas.microsoft.com/office/powerpoint/2010/main" val="25259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D4899-B424-78FC-B9FB-078513A2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CD7BDD-B0D7-7132-6BA8-B6A724523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DE7D3-81D6-697D-D34B-56C1163A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61DE-DBEC-09EB-19E1-E5C59279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9CC0-7F05-8A36-C170-8948449A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E02F-E297-B621-E11E-31BE21B0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29-9452-9858-BD66-C35F49FE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Authorities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3B3EF9-2CBE-311B-3EA6-6668034B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16" y="1150583"/>
            <a:ext cx="11323568" cy="5378105"/>
          </a:xfrm>
        </p:spPr>
      </p:pic>
    </p:spTree>
    <p:extLst>
      <p:ext uri="{BB962C8B-B14F-4D97-AF65-F5344CB8AC3E}">
        <p14:creationId xmlns:p14="http://schemas.microsoft.com/office/powerpoint/2010/main" val="390974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Sources Marketplace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4A70F-F8D1-F24C-58BD-CF08DD1F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862105-CC71-556C-A119-54ADE029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1" y="1092694"/>
            <a:ext cx="10831709" cy="51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FD1C65-E077-02B7-408F-09FC50ED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processing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C1953EA-9F75-59A4-DFE4-910C6B9D4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79752"/>
              </p:ext>
            </p:extLst>
          </p:nvPr>
        </p:nvGraphicFramePr>
        <p:xfrm>
          <a:off x="473646" y="1924820"/>
          <a:ext cx="11301721" cy="4502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16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1C8F3-0AE5-0A3B-20DA-9C0F2364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Fake Data Generation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20A7-EFC6-4ED7-649F-B10D7F68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use a combination of real and fake data for our model. </a:t>
            </a:r>
          </a:p>
          <a:p>
            <a:r>
              <a:rPr lang="en-US" sz="2000" dirty="0"/>
              <a:t>Real Climate Sensor data from our lab.</a:t>
            </a:r>
          </a:p>
          <a:p>
            <a:r>
              <a:rPr lang="en-US" sz="2000" dirty="0"/>
              <a:t>Real Access Point data from Aps around the Campus</a:t>
            </a:r>
          </a:p>
          <a:p>
            <a:r>
              <a:rPr lang="en-US" sz="2000" dirty="0"/>
              <a:t>Fake Climate Sensors around the Campus and City center</a:t>
            </a:r>
          </a:p>
          <a:p>
            <a:r>
              <a:rPr lang="en-US" sz="2000" dirty="0"/>
              <a:t>Fake Access Point data at real </a:t>
            </a:r>
            <a:r>
              <a:rPr lang="en-US" sz="2000" dirty="0" err="1"/>
              <a:t>PatrasWifi</a:t>
            </a:r>
            <a:r>
              <a:rPr lang="en-US" sz="2000" dirty="0"/>
              <a:t> locations </a:t>
            </a:r>
          </a:p>
          <a:p>
            <a:pPr marL="0" indent="0">
              <a:buNone/>
            </a:pPr>
            <a:r>
              <a:rPr lang="en-US" sz="2000" dirty="0"/>
              <a:t>Fake data are set to follow shifted Gaussian curves during the day with a chance of variation.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https://smartcity.patras.gr/map?typeId=4</a:t>
            </a:r>
            <a:r>
              <a:rPr lang="en-US" sz="2000" dirty="0"/>
              <a:t>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1240ACE-B013-9AA9-1A20-97DFE2EE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74" y="4759896"/>
            <a:ext cx="5344271" cy="1962424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B219C87-A266-EE2E-436F-F837B472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1694088"/>
            <a:ext cx="4207565" cy="17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Web Scraping Popular Times From Google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C9F7F-EA66-A796-8986-DD544DF1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40" y="1797034"/>
            <a:ext cx="5009891" cy="309067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4E36-6B1A-1471-D9A4-A70BCD50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01" y="252545"/>
            <a:ext cx="2894578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E8C5-B814-7FF3-DF1B-12C2E0E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Crowd Estimations and Predictions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7D2-227A-A16D-C396-F432B7E5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220124"/>
            <a:ext cx="6078150" cy="3598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Crowd estimations are conducted for Access Point and Climate Sensor locations.</a:t>
            </a:r>
          </a:p>
          <a:p>
            <a:pPr marL="0" indent="0">
              <a:buNone/>
            </a:pPr>
            <a:r>
              <a:rPr lang="en-US" sz="2000" dirty="0"/>
              <a:t>Using the number of connected users or the concentration of CO</a:t>
            </a:r>
            <a:r>
              <a:rPr lang="en-US" sz="2000" baseline="-25000" dirty="0"/>
              <a:t>2</a:t>
            </a:r>
            <a:r>
              <a:rPr lang="en-US" sz="2000" dirty="0"/>
              <a:t>, an estimation is conducted for the number of people in the area.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Predictions for future time slots use current crowd estimations and curve data (according to the current and target date) in order to produce future heatmaps and graphs.</a:t>
            </a:r>
            <a:endParaRPr lang="el-GR" sz="2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9AEF583-E67E-F41A-A684-9BEE1F91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32" y="2543717"/>
            <a:ext cx="4952999" cy="26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4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5081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https://developers.google.com/maps</a:t>
            </a:r>
            <a:r>
              <a:rPr lang="af-ZA" sz="1050" dirty="0">
                <a:solidFill>
                  <a:prstClr val="black"/>
                </a:solidFill>
                <a:latin typeface="Aptos" panose="02110004020202020204"/>
              </a:rPr>
              <a:t> 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Difficulties Encountered and Technologies not in final build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CD6B5C0-9C85-665B-B4B6-6A1AF0CE4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79616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933089"/>
              </p:ext>
            </p:extLst>
          </p:nvPr>
        </p:nvGraphicFramePr>
        <p:xfrm>
          <a:off x="4288221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C10FE-9056-FAF7-B36E-2862F9FA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hlinkClick r:id="rId2" tooltip="https://youtu.be/0GJYFtE6fGQ"/>
              </a:rPr>
              <a:t>https://youtu.be/0GJYFtE6fGQ</a:t>
            </a:r>
            <a:endParaRPr lang="en-US" sz="2400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https://github.com/Papiqulos/Project_IoT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FBD1F-7B9D-8902-C27D-D76A9CE9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0349" y="1232034"/>
            <a:ext cx="3881551" cy="38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3" r="-1" b="2866"/>
          <a:stretch/>
        </p:blipFill>
        <p:spPr>
          <a:xfrm>
            <a:off x="6126239" y="582318"/>
            <a:ext cx="1846265" cy="171961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7" r="1149" b="6"/>
          <a:stretch/>
        </p:blipFill>
        <p:spPr>
          <a:xfrm>
            <a:off x="8286430" y="582318"/>
            <a:ext cx="1591838" cy="171961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3" r="-2" b="-2"/>
          <a:stretch/>
        </p:blipFill>
        <p:spPr>
          <a:xfrm>
            <a:off x="6302123" y="2624071"/>
            <a:ext cx="1670381" cy="1719613"/>
          </a:xfrm>
          <a:prstGeom prst="rect">
            <a:avLst/>
          </a:prstGeom>
        </p:spPr>
      </p:pic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8" r="34790" b="-6"/>
          <a:stretch/>
        </p:blipFill>
        <p:spPr>
          <a:xfrm>
            <a:off x="8147031" y="2624071"/>
            <a:ext cx="1950363" cy="1719613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dirty="0"/>
              <a:t>Collect data from:</a:t>
            </a:r>
          </a:p>
          <a:p>
            <a:r>
              <a:rPr lang="en-US" sz="1400" dirty="0"/>
              <a:t>Traffic in public networks (</a:t>
            </a:r>
            <a:r>
              <a:rPr lang="en-US" sz="1400" b="1" dirty="0"/>
              <a:t>WiFi4EU</a:t>
            </a:r>
            <a:r>
              <a:rPr lang="en-US" sz="1400" dirty="0"/>
              <a:t>, </a:t>
            </a:r>
            <a:r>
              <a:rPr lang="en-US" sz="1400" dirty="0" err="1"/>
              <a:t>Eduroam</a:t>
            </a:r>
            <a:r>
              <a:rPr lang="en-US" sz="1400" dirty="0"/>
              <a:t>)</a:t>
            </a:r>
            <a:endParaRPr lang="el-GR" sz="1400" dirty="0"/>
          </a:p>
          <a:p>
            <a:r>
              <a:rPr lang="en-US" sz="1400" dirty="0"/>
              <a:t>Environmental sensors (</a:t>
            </a:r>
            <a:r>
              <a:rPr lang="en-US" sz="1400" b="1" dirty="0"/>
              <a:t>CO</a:t>
            </a:r>
            <a:r>
              <a:rPr lang="en-US" sz="1400" b="1" baseline="-25000" dirty="0"/>
              <a:t>2</a:t>
            </a:r>
            <a:r>
              <a:rPr lang="en-US" sz="1400" dirty="0"/>
              <a:t>, Temperature, Humidity)</a:t>
            </a:r>
          </a:p>
          <a:p>
            <a:r>
              <a:rPr lang="en-US" sz="1400" dirty="0"/>
              <a:t>Google APIs (Air Quality, Maps, Geocoding, Directions, Places)</a:t>
            </a:r>
          </a:p>
          <a:p>
            <a:r>
              <a:rPr lang="en-US" sz="1400" b="1" dirty="0"/>
              <a:t>Web Scraping Google Maps</a:t>
            </a: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806126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effectLst/>
                <a:latin typeface="+mj-lt"/>
                <a:hlinkClick r:id="rId8" tooltip="https://www.kotsovolos.gr/computing/networking/switches-access-points/215768-tp-link-access-point-tl-wa801n"/>
              </a:rPr>
              <a:t>https://www.kotsovolos.gr/computing/networking/switches-access-points/215768-tp-link-access-point-tl-wa801n</a:t>
            </a:r>
            <a:r>
              <a:rPr lang="en-US" sz="1400" b="0" i="0" dirty="0">
                <a:effectLst/>
                <a:latin typeface="+mj-lt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  <a:hlinkClick r:id="rId9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0"/>
              </a:rPr>
              <a:t>https://mapsplatform.google.com/pricing/?utm_experiment=13102152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1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E2E774-A9B4-39EB-F568-57579C9B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Citizens’ Experience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4E0B196-E53E-9791-3EA8-47CA5012D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30932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0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6E45-E91D-8133-4380-4D5FD2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008314F8-FA1B-7A7E-9D45-AFEE415EA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711" y="288879"/>
            <a:ext cx="8999593" cy="5641842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CAA-7E91-AA23-45BB-4523AA1A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Citizens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6C5E42-A37F-8089-DC6B-293D757B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53" y="3331337"/>
            <a:ext cx="4331566" cy="2437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14:cNvPr>
              <p14:cNvContentPartPr/>
              <p14:nvPr/>
            </p14:nvContentPartPr>
            <p14:xfrm>
              <a:off x="6922728" y="2018376"/>
              <a:ext cx="2745720" cy="1339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608" y="2012256"/>
                <a:ext cx="2757960" cy="13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14:cNvPr>
              <p14:cNvContentPartPr/>
              <p14:nvPr/>
            </p14:nvContentPartPr>
            <p14:xfrm>
              <a:off x="11241648" y="3047256"/>
              <a:ext cx="284040" cy="2699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5528" y="3041136"/>
                <a:ext cx="296280" cy="27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14:cNvPr>
              <p14:cNvContentPartPr/>
              <p14:nvPr/>
            </p14:nvContentPartPr>
            <p14:xfrm>
              <a:off x="11272608" y="2043936"/>
              <a:ext cx="251280" cy="1291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66488" y="2037816"/>
                <a:ext cx="26352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14:cNvPr>
              <p14:cNvContentPartPr/>
              <p14:nvPr/>
            </p14:nvContentPartPr>
            <p14:xfrm>
              <a:off x="9049248" y="3062736"/>
              <a:ext cx="252720" cy="290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3128" y="3056616"/>
                <a:ext cx="26496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3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DF43A-C2B6-D09D-E904-13E9D60E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86B81DE-AF89-513C-4B34-64852A5ED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3B1544-F42D-1D30-E3B2-B661E703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46B218-B196-E874-7582-C464C39C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E6B9E-3429-1662-688E-5B719BE4D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854CF-0F79-F1A4-16F5-821D6BC0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B1BCBD48-6ACA-0133-3447-E16A15B79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1774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8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Authorities’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AB1FFE1D-3F7F-3E37-EA8F-3D9F0D234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58810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954</Words>
  <Application>Microsoft Office PowerPoint</Application>
  <PresentationFormat>Widescreen</PresentationFormat>
  <Paragraphs>143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Citizens’ Experience</vt:lpstr>
      <vt:lpstr>Citizens</vt:lpstr>
      <vt:lpstr>Businesses’ Experience</vt:lpstr>
      <vt:lpstr>Authorities’ Experience</vt:lpstr>
      <vt:lpstr>Businesses</vt:lpstr>
      <vt:lpstr>Authorities</vt:lpstr>
      <vt:lpstr>Data Sources Marketplace</vt:lpstr>
      <vt:lpstr>Data processing</vt:lpstr>
      <vt:lpstr>Fake Data Generation</vt:lpstr>
      <vt:lpstr>Web Scraping Popular Times From Google Maps</vt:lpstr>
      <vt:lpstr>Crowd Estimations and Predictions</vt:lpstr>
      <vt:lpstr>Final App Architecture</vt:lpstr>
      <vt:lpstr>Technologies</vt:lpstr>
      <vt:lpstr>Difficulties Encountered and Technologies not in final build</vt:lpstr>
      <vt:lpstr>VIDEO DEMO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22</cp:revision>
  <dcterms:created xsi:type="dcterms:W3CDTF">2025-02-13T13:53:17Z</dcterms:created>
  <dcterms:modified xsi:type="dcterms:W3CDTF">2025-02-13T20:47:11Z</dcterms:modified>
</cp:coreProperties>
</file>